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84" r:id="rId3"/>
    <p:sldMasterId id="2147483685" r:id="rId4"/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6858000" cx="9144000"/>
  <p:notesSz cx="7772400" cy="10058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46e179cda8_1_133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146e179cda8_1_133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46e179cda8_1_9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146e179cda8_1_9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46e179cda8_1_75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146e179cda8_1_75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46e179cda8_1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146e179cda8_1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46e179cda8_1_2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g146e179cda8_1_2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1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1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46e179cda8_1_149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g146e179cda8_1_149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1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5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15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16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16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7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17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18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18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19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19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20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0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2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2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23:notes"/>
          <p:cNvSpPr txBox="1"/>
          <p:nvPr>
            <p:ph idx="1" type="body"/>
          </p:nvPr>
        </p:nvSpPr>
        <p:spPr>
          <a:xfrm>
            <a:off x="777240" y="4777560"/>
            <a:ext cx="6216120" cy="4524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/>
            </a:b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200 – 500 * (10mm/1000 = .01)</a:t>
            </a:r>
            <a:br>
              <a:rPr lang="en-US"/>
            </a:b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100 – 500 * .01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1000 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V/|sqrt(vx^2 + vy^2 + vz^2)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24:notes"/>
          <p:cNvSpPr txBox="1"/>
          <p:nvPr>
            <p:ph idx="1" type="body"/>
          </p:nvPr>
        </p:nvSpPr>
        <p:spPr>
          <a:xfrm>
            <a:off x="777240" y="4777560"/>
            <a:ext cx="6216120" cy="4524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/>
            </a:b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200 – 500 * (10mm/1000 = .01)</a:t>
            </a:r>
            <a:br>
              <a:rPr lang="en-US"/>
            </a:b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100 – 500 * .01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1000 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V/|sqrt(vx^2 + vy^2 + vz^2)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2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25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25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146e179cda8_1_19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g146e179cda8_1_19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46e179cda8_1_183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g146e179cda8_1_183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6:notes"/>
          <p:cNvSpPr txBox="1"/>
          <p:nvPr>
            <p:ph idx="1" type="body"/>
          </p:nvPr>
        </p:nvSpPr>
        <p:spPr>
          <a:xfrm>
            <a:off x="777240" y="4777560"/>
            <a:ext cx="6216120" cy="4524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Similar triangles.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200/20 = x/100 : fx = 1000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90/10 = x/100 : fy = 900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/>
            </a:b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2tan</a:t>
            </a:r>
            <a:r>
              <a:rPr lang="en-US" sz="2000"/>
              <a:t>^{-1}</a:t>
            </a: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(x/2)/fx = 2*tan^{-1}(640/2)/1000 : ~35*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2tan^{-1}(y/2)/fy = 2*tan^{-1}(480/2)/900 : ~30*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26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27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27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28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28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29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29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5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6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8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9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9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0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0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46e179cda8_1_115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146e179cda8_1_115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4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4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6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idx="1"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2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3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3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5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4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6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6"/>
          <p:cNvSpPr txBox="1"/>
          <p:nvPr>
            <p:ph idx="4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6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6"/>
          <p:cNvSpPr txBox="1"/>
          <p:nvPr>
            <p:ph idx="6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0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0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1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3"/>
          <p:cNvSpPr txBox="1"/>
          <p:nvPr>
            <p:ph idx="1"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4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34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4"/>
          <p:cNvSpPr txBox="1"/>
          <p:nvPr>
            <p:ph idx="2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4"/>
          <p:cNvSpPr txBox="1"/>
          <p:nvPr>
            <p:ph idx="3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5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5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35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5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36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6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6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7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7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7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8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8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38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8"/>
          <p:cNvSpPr txBox="1"/>
          <p:nvPr>
            <p:ph idx="4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9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9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39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9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9"/>
          <p:cNvSpPr txBox="1"/>
          <p:nvPr>
            <p:ph idx="4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9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9"/>
          <p:cNvSpPr txBox="1"/>
          <p:nvPr>
            <p:ph idx="6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/>
          <p:nvPr>
            <p:ph idx="1"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2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3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863880" y="6527880"/>
            <a:ext cx="1278360" cy="248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05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Computer Vision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/>
          <p:nvPr/>
        </p:nvSpPr>
        <p:spPr>
          <a:xfrm>
            <a:off x="313920" y="6527880"/>
            <a:ext cx="1850040" cy="248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05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Colorado School of Mines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3863880" y="6527880"/>
            <a:ext cx="1278360" cy="248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05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Computer Vision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313920" y="6527880"/>
            <a:ext cx="1850040" cy="248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05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Colorado School of Mines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/>
          <p:nvPr/>
        </p:nvSpPr>
        <p:spPr>
          <a:xfrm>
            <a:off x="3863880" y="6527880"/>
            <a:ext cx="1278360" cy="248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05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Computer Vision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7"/>
          <p:cNvSpPr/>
          <p:nvPr/>
        </p:nvSpPr>
        <p:spPr>
          <a:xfrm>
            <a:off x="313920" y="6527880"/>
            <a:ext cx="1850040" cy="248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05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Colorado School of Mines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7"/>
          <p:cNvSpPr txBox="1"/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5" name="Google Shape;115;p27"/>
          <p:cNvSpPr txBox="1"/>
          <p:nvPr>
            <p:ph idx="1"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6" name="Google Shape;116;p27"/>
          <p:cNvSpPr txBox="1"/>
          <p:nvPr>
            <p:ph idx="2"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0"/>
          <p:cNvSpPr/>
          <p:nvPr/>
        </p:nvSpPr>
        <p:spPr>
          <a:xfrm>
            <a:off x="685800" y="2130480"/>
            <a:ext cx="7770600" cy="1468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Sensors and Image Formation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40"/>
          <p:cNvSpPr/>
          <p:nvPr/>
        </p:nvSpPr>
        <p:spPr>
          <a:xfrm>
            <a:off x="2057400" y="3886200"/>
            <a:ext cx="5713200" cy="1750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455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rPr>
              <a:t>Imaging sensors and models of image formation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5400" lvl="0" marL="45720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8B8B8B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rPr>
              <a:t>Coordinate systems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9"/>
          <p:cNvSpPr/>
          <p:nvPr/>
        </p:nvSpPr>
        <p:spPr>
          <a:xfrm>
            <a:off x="457200" y="274680"/>
            <a:ext cx="8227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Perspective Projection Equations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8" name="Google Shape;258;p49"/>
          <p:cNvCxnSpPr/>
          <p:nvPr/>
        </p:nvCxnSpPr>
        <p:spPr>
          <a:xfrm>
            <a:off x="1447560" y="3276360"/>
            <a:ext cx="6172200" cy="3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259" name="Google Shape;259;p49"/>
          <p:cNvCxnSpPr/>
          <p:nvPr/>
        </p:nvCxnSpPr>
        <p:spPr>
          <a:xfrm>
            <a:off x="1409400" y="3276360"/>
            <a:ext cx="571800" cy="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60" name="Google Shape;260;p49"/>
          <p:cNvCxnSpPr/>
          <p:nvPr/>
        </p:nvCxnSpPr>
        <p:spPr>
          <a:xfrm flipH="1" rot="10800000">
            <a:off x="1409400" y="2666760"/>
            <a:ext cx="300" cy="6096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61" name="Google Shape;261;p49"/>
          <p:cNvCxnSpPr>
            <a:stCxn id="262" idx="1"/>
          </p:cNvCxnSpPr>
          <p:nvPr/>
        </p:nvCxnSpPr>
        <p:spPr>
          <a:xfrm flipH="1" rot="10800000">
            <a:off x="1344336" y="2361756"/>
            <a:ext cx="5475300" cy="88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3" name="Google Shape;263;p49"/>
          <p:cNvSpPr/>
          <p:nvPr/>
        </p:nvSpPr>
        <p:spPr>
          <a:xfrm>
            <a:off x="1104840" y="266688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49"/>
          <p:cNvSpPr/>
          <p:nvPr/>
        </p:nvSpPr>
        <p:spPr>
          <a:xfrm>
            <a:off x="1714680" y="329076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49"/>
          <p:cNvSpPr/>
          <p:nvPr/>
        </p:nvSpPr>
        <p:spPr>
          <a:xfrm>
            <a:off x="6819840" y="228600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49"/>
          <p:cNvSpPr/>
          <p:nvPr/>
        </p:nvSpPr>
        <p:spPr>
          <a:xfrm>
            <a:off x="1333440" y="323856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49"/>
          <p:cNvSpPr/>
          <p:nvPr/>
        </p:nvSpPr>
        <p:spPr>
          <a:xfrm>
            <a:off x="6972480" y="213372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49"/>
          <p:cNvSpPr/>
          <p:nvPr/>
        </p:nvSpPr>
        <p:spPr>
          <a:xfrm>
            <a:off x="6972480" y="1387080"/>
            <a:ext cx="18270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The XYZ coordinates of the point are with respect to the camera origin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49"/>
          <p:cNvSpPr/>
          <p:nvPr/>
        </p:nvSpPr>
        <p:spPr>
          <a:xfrm>
            <a:off x="6553080" y="6356520"/>
            <a:ext cx="213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9"/>
          <p:cNvSpPr/>
          <p:nvPr/>
        </p:nvSpPr>
        <p:spPr>
          <a:xfrm>
            <a:off x="4114800" y="3657600"/>
            <a:ext cx="46626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World Coordinates P(X,Y,Z) and focal length f, how do we calculate camera coordinates p(x,y)?</a:t>
            </a:r>
            <a:endParaRPr b="1" sz="1800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0"/>
          <p:cNvSpPr/>
          <p:nvPr/>
        </p:nvSpPr>
        <p:spPr>
          <a:xfrm>
            <a:off x="457200" y="274680"/>
            <a:ext cx="8227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Perspective Projection Equations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5" name="Google Shape;275;p50"/>
          <p:cNvCxnSpPr/>
          <p:nvPr/>
        </p:nvCxnSpPr>
        <p:spPr>
          <a:xfrm>
            <a:off x="1447560" y="3276360"/>
            <a:ext cx="6172200" cy="3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276" name="Google Shape;276;p50"/>
          <p:cNvCxnSpPr/>
          <p:nvPr/>
        </p:nvCxnSpPr>
        <p:spPr>
          <a:xfrm>
            <a:off x="1409400" y="3276360"/>
            <a:ext cx="571800" cy="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77" name="Google Shape;277;p50"/>
          <p:cNvCxnSpPr/>
          <p:nvPr/>
        </p:nvCxnSpPr>
        <p:spPr>
          <a:xfrm flipH="1" rot="10800000">
            <a:off x="1409400" y="2666760"/>
            <a:ext cx="300" cy="6096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78" name="Google Shape;278;p50"/>
          <p:cNvCxnSpPr>
            <a:stCxn id="279" idx="1"/>
          </p:cNvCxnSpPr>
          <p:nvPr/>
        </p:nvCxnSpPr>
        <p:spPr>
          <a:xfrm flipH="1" rot="10800000">
            <a:off x="1344336" y="2361756"/>
            <a:ext cx="5475300" cy="88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0" name="Google Shape;280;p50"/>
          <p:cNvSpPr/>
          <p:nvPr/>
        </p:nvSpPr>
        <p:spPr>
          <a:xfrm>
            <a:off x="1104840" y="266688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50"/>
          <p:cNvSpPr/>
          <p:nvPr/>
        </p:nvSpPr>
        <p:spPr>
          <a:xfrm>
            <a:off x="1714680" y="329076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50"/>
          <p:cNvSpPr/>
          <p:nvPr/>
        </p:nvSpPr>
        <p:spPr>
          <a:xfrm>
            <a:off x="6819840" y="228600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50"/>
          <p:cNvSpPr/>
          <p:nvPr/>
        </p:nvSpPr>
        <p:spPr>
          <a:xfrm>
            <a:off x="1333440" y="323856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50"/>
          <p:cNvSpPr/>
          <p:nvPr/>
        </p:nvSpPr>
        <p:spPr>
          <a:xfrm>
            <a:off x="6972480" y="213372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50"/>
          <p:cNvSpPr/>
          <p:nvPr/>
        </p:nvSpPr>
        <p:spPr>
          <a:xfrm>
            <a:off x="287640" y="3989520"/>
            <a:ext cx="2034600" cy="11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define the origin of the camera’s coordinate system at the pinhole (note – this is a 3D XYZ coordinate frame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50"/>
          <p:cNvSpPr/>
          <p:nvPr/>
        </p:nvSpPr>
        <p:spPr>
          <a:xfrm flipH="1" rot="10800000">
            <a:off x="1305720" y="3389778"/>
            <a:ext cx="64098" cy="59578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286" name="Google Shape;286;p50"/>
          <p:cNvSpPr/>
          <p:nvPr/>
        </p:nvSpPr>
        <p:spPr>
          <a:xfrm>
            <a:off x="6972480" y="1387080"/>
            <a:ext cx="18270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The XYZ coordinates of the point are with respect to the camera origin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50"/>
          <p:cNvSpPr/>
          <p:nvPr/>
        </p:nvSpPr>
        <p:spPr>
          <a:xfrm>
            <a:off x="6553080" y="6356520"/>
            <a:ext cx="213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50"/>
          <p:cNvSpPr/>
          <p:nvPr/>
        </p:nvSpPr>
        <p:spPr>
          <a:xfrm>
            <a:off x="4114800" y="3657600"/>
            <a:ext cx="46626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World Coordinates P(X,Y,Z) and focal length f, how do we calculate camera coordinates p(x,y)?</a:t>
            </a:r>
            <a:endParaRPr b="1" sz="1800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1"/>
          <p:cNvSpPr/>
          <p:nvPr/>
        </p:nvSpPr>
        <p:spPr>
          <a:xfrm>
            <a:off x="457200" y="274680"/>
            <a:ext cx="8227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Perspective Projection Equations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4" name="Google Shape;294;p51"/>
          <p:cNvCxnSpPr/>
          <p:nvPr/>
        </p:nvCxnSpPr>
        <p:spPr>
          <a:xfrm>
            <a:off x="1447560" y="3276360"/>
            <a:ext cx="6172200" cy="3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295" name="Google Shape;295;p51"/>
          <p:cNvCxnSpPr/>
          <p:nvPr/>
        </p:nvCxnSpPr>
        <p:spPr>
          <a:xfrm>
            <a:off x="1409400" y="3276360"/>
            <a:ext cx="571800" cy="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96" name="Google Shape;296;p51"/>
          <p:cNvCxnSpPr/>
          <p:nvPr/>
        </p:nvCxnSpPr>
        <p:spPr>
          <a:xfrm flipH="1" rot="10800000">
            <a:off x="1409400" y="2666760"/>
            <a:ext cx="300" cy="6096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97" name="Google Shape;297;p51"/>
          <p:cNvCxnSpPr/>
          <p:nvPr/>
        </p:nvCxnSpPr>
        <p:spPr>
          <a:xfrm flipH="1" rot="10800000">
            <a:off x="33775" y="2361925"/>
            <a:ext cx="6786000" cy="1140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8" name="Google Shape;298;p51"/>
          <p:cNvSpPr/>
          <p:nvPr/>
        </p:nvSpPr>
        <p:spPr>
          <a:xfrm>
            <a:off x="1104840" y="266688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51"/>
          <p:cNvSpPr/>
          <p:nvPr/>
        </p:nvSpPr>
        <p:spPr>
          <a:xfrm>
            <a:off x="1714680" y="329076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51"/>
          <p:cNvSpPr/>
          <p:nvPr/>
        </p:nvSpPr>
        <p:spPr>
          <a:xfrm>
            <a:off x="6819840" y="228600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51"/>
          <p:cNvSpPr/>
          <p:nvPr/>
        </p:nvSpPr>
        <p:spPr>
          <a:xfrm>
            <a:off x="1333440" y="323856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51"/>
          <p:cNvSpPr/>
          <p:nvPr/>
        </p:nvSpPr>
        <p:spPr>
          <a:xfrm>
            <a:off x="6972480" y="213372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51"/>
          <p:cNvSpPr/>
          <p:nvPr/>
        </p:nvSpPr>
        <p:spPr>
          <a:xfrm>
            <a:off x="287640" y="3989520"/>
            <a:ext cx="2034600" cy="11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define the origin of the camera’s coordinate system at the pinhole (note – this is a 3D XYZ coordinate frame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51"/>
          <p:cNvSpPr/>
          <p:nvPr/>
        </p:nvSpPr>
        <p:spPr>
          <a:xfrm flipH="1" rot="10800000">
            <a:off x="1305720" y="3389778"/>
            <a:ext cx="64098" cy="59578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305" name="Google Shape;305;p51"/>
          <p:cNvSpPr/>
          <p:nvPr/>
        </p:nvSpPr>
        <p:spPr>
          <a:xfrm>
            <a:off x="6972480" y="1387080"/>
            <a:ext cx="18270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The XYZ coordinates of the point are with respect to the camera origin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51"/>
          <p:cNvSpPr/>
          <p:nvPr/>
        </p:nvSpPr>
        <p:spPr>
          <a:xfrm>
            <a:off x="6553080" y="6356520"/>
            <a:ext cx="213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51"/>
          <p:cNvSpPr/>
          <p:nvPr/>
        </p:nvSpPr>
        <p:spPr>
          <a:xfrm>
            <a:off x="4114800" y="3657600"/>
            <a:ext cx="46626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World Coordinates P(X,Y,Z) and focal length f, how do we calculate camera coordinates p(x,y)?</a:t>
            </a:r>
            <a:endParaRPr b="1" sz="1800" strike="noStrike">
              <a:solidFill>
                <a:srgbClr val="000000"/>
              </a:solidFill>
            </a:endParaRPr>
          </a:p>
        </p:txBody>
      </p:sp>
      <p:cxnSp>
        <p:nvCxnSpPr>
          <p:cNvPr id="308" name="Google Shape;308;p51"/>
          <p:cNvCxnSpPr/>
          <p:nvPr/>
        </p:nvCxnSpPr>
        <p:spPr>
          <a:xfrm>
            <a:off x="37800" y="2666880"/>
            <a:ext cx="300" cy="1173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" name="Google Shape;309;p51"/>
          <p:cNvSpPr/>
          <p:nvPr/>
        </p:nvSpPr>
        <p:spPr>
          <a:xfrm>
            <a:off x="38160" y="336720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1" baseline="-2500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2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Perspective Projection Equations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5" name="Google Shape;315;p52"/>
          <p:cNvCxnSpPr/>
          <p:nvPr/>
        </p:nvCxnSpPr>
        <p:spPr>
          <a:xfrm>
            <a:off x="3238200" y="2666880"/>
            <a:ext cx="360" cy="117324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6" name="Google Shape;316;p52"/>
          <p:cNvCxnSpPr/>
          <p:nvPr/>
        </p:nvCxnSpPr>
        <p:spPr>
          <a:xfrm>
            <a:off x="1447560" y="3276360"/>
            <a:ext cx="617220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317" name="Google Shape;317;p52"/>
          <p:cNvCxnSpPr/>
          <p:nvPr/>
        </p:nvCxnSpPr>
        <p:spPr>
          <a:xfrm>
            <a:off x="1409400" y="3276360"/>
            <a:ext cx="571680" cy="36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18" name="Google Shape;318;p52"/>
          <p:cNvCxnSpPr/>
          <p:nvPr/>
        </p:nvCxnSpPr>
        <p:spPr>
          <a:xfrm flipH="1" rot="10800000">
            <a:off x="1409400" y="2666880"/>
            <a:ext cx="360" cy="60948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19" name="Google Shape;319;p52"/>
          <p:cNvCxnSpPr/>
          <p:nvPr/>
        </p:nvCxnSpPr>
        <p:spPr>
          <a:xfrm flipH="1" rot="10800000">
            <a:off x="33775" y="2361925"/>
            <a:ext cx="6786000" cy="1140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0" name="Google Shape;320;p52"/>
          <p:cNvSpPr/>
          <p:nvPr/>
        </p:nvSpPr>
        <p:spPr>
          <a:xfrm>
            <a:off x="1104840" y="2666880"/>
            <a:ext cx="60768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52"/>
          <p:cNvSpPr/>
          <p:nvPr/>
        </p:nvSpPr>
        <p:spPr>
          <a:xfrm>
            <a:off x="1714680" y="3290760"/>
            <a:ext cx="60768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52"/>
          <p:cNvSpPr/>
          <p:nvPr/>
        </p:nvSpPr>
        <p:spPr>
          <a:xfrm>
            <a:off x="6819840" y="228600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52"/>
          <p:cNvSpPr/>
          <p:nvPr/>
        </p:nvSpPr>
        <p:spPr>
          <a:xfrm>
            <a:off x="1333440" y="323856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52"/>
          <p:cNvSpPr/>
          <p:nvPr/>
        </p:nvSpPr>
        <p:spPr>
          <a:xfrm>
            <a:off x="6972480" y="2133720"/>
            <a:ext cx="1141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52"/>
          <p:cNvSpPr/>
          <p:nvPr/>
        </p:nvSpPr>
        <p:spPr>
          <a:xfrm>
            <a:off x="3238560" y="289548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52"/>
          <p:cNvSpPr/>
          <p:nvPr/>
        </p:nvSpPr>
        <p:spPr>
          <a:xfrm>
            <a:off x="3238560" y="2529000"/>
            <a:ext cx="1141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52"/>
          <p:cNvSpPr/>
          <p:nvPr/>
        </p:nvSpPr>
        <p:spPr>
          <a:xfrm>
            <a:off x="287640" y="3989520"/>
            <a:ext cx="2034720" cy="118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define the origin of the camera’s coordinate system at the pinhole (note – this is a 3D XYZ coordinate frame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52"/>
          <p:cNvSpPr/>
          <p:nvPr/>
        </p:nvSpPr>
        <p:spPr>
          <a:xfrm flipH="1" rot="10800000">
            <a:off x="1305720" y="3389760"/>
            <a:ext cx="64080" cy="5958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329" name="Google Shape;329;p52"/>
          <p:cNvSpPr/>
          <p:nvPr/>
        </p:nvSpPr>
        <p:spPr>
          <a:xfrm>
            <a:off x="827640" y="1302480"/>
            <a:ext cx="255096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For convenience (to avoid an inverted image) we treat the image plane as if it were in front of the pinhole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52"/>
          <p:cNvSpPr/>
          <p:nvPr/>
        </p:nvSpPr>
        <p:spPr>
          <a:xfrm>
            <a:off x="2104200" y="2133720"/>
            <a:ext cx="1018080" cy="5317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331" name="Google Shape;331;p52"/>
          <p:cNvSpPr/>
          <p:nvPr/>
        </p:nvSpPr>
        <p:spPr>
          <a:xfrm>
            <a:off x="6972480" y="1387080"/>
            <a:ext cx="18270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The XYZ coordinates of the point are with respect to the camera origin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52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52"/>
          <p:cNvSpPr/>
          <p:nvPr/>
        </p:nvSpPr>
        <p:spPr>
          <a:xfrm>
            <a:off x="4114800" y="3657600"/>
            <a:ext cx="46626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World Coordinates P(X,Y,Z) and focal length f, how do we calculate camera coordinates p(x,y)?</a:t>
            </a:r>
            <a:endParaRPr b="1" sz="1800" strike="noStrike">
              <a:solidFill>
                <a:srgbClr val="000000"/>
              </a:solidFill>
            </a:endParaRPr>
          </a:p>
        </p:txBody>
      </p:sp>
      <p:cxnSp>
        <p:nvCxnSpPr>
          <p:cNvPr id="334" name="Google Shape;334;p52"/>
          <p:cNvCxnSpPr/>
          <p:nvPr/>
        </p:nvCxnSpPr>
        <p:spPr>
          <a:xfrm>
            <a:off x="37800" y="2666880"/>
            <a:ext cx="300" cy="1173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5" name="Google Shape;335;p52"/>
          <p:cNvSpPr/>
          <p:nvPr/>
        </p:nvSpPr>
        <p:spPr>
          <a:xfrm>
            <a:off x="38160" y="336720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1" baseline="-2500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3"/>
          <p:cNvSpPr/>
          <p:nvPr/>
        </p:nvSpPr>
        <p:spPr>
          <a:xfrm>
            <a:off x="457200" y="274680"/>
            <a:ext cx="8227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Perspective Projection Equations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1" name="Google Shape;341;p53"/>
          <p:cNvCxnSpPr/>
          <p:nvPr/>
        </p:nvCxnSpPr>
        <p:spPr>
          <a:xfrm>
            <a:off x="3238200" y="2666880"/>
            <a:ext cx="300" cy="1173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2" name="Google Shape;342;p53"/>
          <p:cNvCxnSpPr/>
          <p:nvPr/>
        </p:nvCxnSpPr>
        <p:spPr>
          <a:xfrm>
            <a:off x="1447560" y="3276360"/>
            <a:ext cx="6172200" cy="3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343" name="Google Shape;343;p53"/>
          <p:cNvCxnSpPr/>
          <p:nvPr/>
        </p:nvCxnSpPr>
        <p:spPr>
          <a:xfrm>
            <a:off x="1409400" y="3276360"/>
            <a:ext cx="571800" cy="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44" name="Google Shape;344;p53"/>
          <p:cNvCxnSpPr/>
          <p:nvPr/>
        </p:nvCxnSpPr>
        <p:spPr>
          <a:xfrm flipH="1" rot="10800000">
            <a:off x="1409400" y="2666760"/>
            <a:ext cx="300" cy="6096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45" name="Google Shape;345;p53"/>
          <p:cNvCxnSpPr/>
          <p:nvPr/>
        </p:nvCxnSpPr>
        <p:spPr>
          <a:xfrm flipH="1" rot="10800000">
            <a:off x="1409400" y="2361960"/>
            <a:ext cx="5410500" cy="91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6" name="Google Shape;346;p53"/>
          <p:cNvSpPr/>
          <p:nvPr/>
        </p:nvSpPr>
        <p:spPr>
          <a:xfrm>
            <a:off x="1104840" y="266688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53"/>
          <p:cNvSpPr/>
          <p:nvPr/>
        </p:nvSpPr>
        <p:spPr>
          <a:xfrm>
            <a:off x="1714680" y="329076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53"/>
          <p:cNvSpPr/>
          <p:nvPr/>
        </p:nvSpPr>
        <p:spPr>
          <a:xfrm>
            <a:off x="6819840" y="228600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53"/>
          <p:cNvSpPr/>
          <p:nvPr/>
        </p:nvSpPr>
        <p:spPr>
          <a:xfrm>
            <a:off x="1333440" y="323856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53"/>
          <p:cNvSpPr/>
          <p:nvPr/>
        </p:nvSpPr>
        <p:spPr>
          <a:xfrm>
            <a:off x="6972480" y="213372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3"/>
          <p:cNvSpPr/>
          <p:nvPr/>
        </p:nvSpPr>
        <p:spPr>
          <a:xfrm>
            <a:off x="3238560" y="289548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53"/>
          <p:cNvSpPr/>
          <p:nvPr/>
        </p:nvSpPr>
        <p:spPr>
          <a:xfrm>
            <a:off x="3238560" y="252900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53"/>
          <p:cNvSpPr/>
          <p:nvPr/>
        </p:nvSpPr>
        <p:spPr>
          <a:xfrm>
            <a:off x="287640" y="3989520"/>
            <a:ext cx="2034600" cy="11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define the origin of the camera’s coordinate system at the pinhole (note – this is a 3D XYZ coordinate frame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3"/>
          <p:cNvSpPr/>
          <p:nvPr/>
        </p:nvSpPr>
        <p:spPr>
          <a:xfrm flipH="1" rot="10800000">
            <a:off x="1305720" y="3389778"/>
            <a:ext cx="64098" cy="59578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355" name="Google Shape;355;p53"/>
          <p:cNvSpPr/>
          <p:nvPr/>
        </p:nvSpPr>
        <p:spPr>
          <a:xfrm>
            <a:off x="827640" y="1302480"/>
            <a:ext cx="2550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For convenience (to avoid an inverted image) we treat the image plane as if it were in front of the pinhole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53"/>
          <p:cNvSpPr/>
          <p:nvPr/>
        </p:nvSpPr>
        <p:spPr>
          <a:xfrm>
            <a:off x="2104200" y="2133720"/>
            <a:ext cx="1018062" cy="53173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357" name="Google Shape;357;p53"/>
          <p:cNvSpPr/>
          <p:nvPr/>
        </p:nvSpPr>
        <p:spPr>
          <a:xfrm>
            <a:off x="6972480" y="1387080"/>
            <a:ext cx="18270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The XYZ coordinates of the point are with respect to the camera origin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53"/>
          <p:cNvSpPr/>
          <p:nvPr/>
        </p:nvSpPr>
        <p:spPr>
          <a:xfrm>
            <a:off x="6553080" y="6356520"/>
            <a:ext cx="213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53"/>
          <p:cNvSpPr/>
          <p:nvPr/>
        </p:nvSpPr>
        <p:spPr>
          <a:xfrm>
            <a:off x="4114800" y="3657600"/>
            <a:ext cx="46626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World Coordinates P(X,Y,Z) and focal length f, how do we calculate camera coordinates p(x,y)?</a:t>
            </a:r>
            <a:endParaRPr b="1" sz="1800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4"/>
          <p:cNvSpPr/>
          <p:nvPr/>
        </p:nvSpPr>
        <p:spPr>
          <a:xfrm>
            <a:off x="457200" y="274680"/>
            <a:ext cx="8227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Perspective Projection Equations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5" name="Google Shape;365;p54"/>
          <p:cNvCxnSpPr/>
          <p:nvPr/>
        </p:nvCxnSpPr>
        <p:spPr>
          <a:xfrm>
            <a:off x="3238200" y="2666880"/>
            <a:ext cx="300" cy="1173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6" name="Google Shape;366;p54"/>
          <p:cNvCxnSpPr/>
          <p:nvPr/>
        </p:nvCxnSpPr>
        <p:spPr>
          <a:xfrm>
            <a:off x="1447560" y="3276360"/>
            <a:ext cx="6172200" cy="3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367" name="Google Shape;367;p54"/>
          <p:cNvCxnSpPr/>
          <p:nvPr/>
        </p:nvCxnSpPr>
        <p:spPr>
          <a:xfrm>
            <a:off x="1409400" y="3276360"/>
            <a:ext cx="571800" cy="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68" name="Google Shape;368;p54"/>
          <p:cNvCxnSpPr/>
          <p:nvPr/>
        </p:nvCxnSpPr>
        <p:spPr>
          <a:xfrm flipH="1" rot="10800000">
            <a:off x="1409400" y="2666760"/>
            <a:ext cx="300" cy="6096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69" name="Google Shape;369;p54"/>
          <p:cNvCxnSpPr/>
          <p:nvPr/>
        </p:nvCxnSpPr>
        <p:spPr>
          <a:xfrm flipH="1" rot="10800000">
            <a:off x="1409400" y="2361960"/>
            <a:ext cx="5410500" cy="91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0" name="Google Shape;370;p54"/>
          <p:cNvSpPr/>
          <p:nvPr/>
        </p:nvSpPr>
        <p:spPr>
          <a:xfrm>
            <a:off x="1104840" y="266688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54"/>
          <p:cNvSpPr/>
          <p:nvPr/>
        </p:nvSpPr>
        <p:spPr>
          <a:xfrm>
            <a:off x="1714680" y="329076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54"/>
          <p:cNvSpPr/>
          <p:nvPr/>
        </p:nvSpPr>
        <p:spPr>
          <a:xfrm>
            <a:off x="6819840" y="228600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54"/>
          <p:cNvSpPr/>
          <p:nvPr/>
        </p:nvSpPr>
        <p:spPr>
          <a:xfrm>
            <a:off x="1333440" y="323856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4"/>
          <p:cNvSpPr/>
          <p:nvPr/>
        </p:nvSpPr>
        <p:spPr>
          <a:xfrm>
            <a:off x="6972480" y="213372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54"/>
          <p:cNvSpPr/>
          <p:nvPr/>
        </p:nvSpPr>
        <p:spPr>
          <a:xfrm>
            <a:off x="3238560" y="289548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4"/>
          <p:cNvSpPr/>
          <p:nvPr/>
        </p:nvSpPr>
        <p:spPr>
          <a:xfrm>
            <a:off x="3238560" y="252900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54"/>
          <p:cNvSpPr/>
          <p:nvPr/>
        </p:nvSpPr>
        <p:spPr>
          <a:xfrm>
            <a:off x="2104200" y="3253680"/>
            <a:ext cx="1094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 = focal length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54"/>
          <p:cNvSpPr/>
          <p:nvPr/>
        </p:nvSpPr>
        <p:spPr>
          <a:xfrm>
            <a:off x="287640" y="3989520"/>
            <a:ext cx="2034600" cy="11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define the origin of the camera’s coordinate system at the pinhole (note – this is a 3D XYZ coordinate frame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54"/>
          <p:cNvSpPr/>
          <p:nvPr/>
        </p:nvSpPr>
        <p:spPr>
          <a:xfrm flipH="1" rot="10800000">
            <a:off x="1305720" y="3389778"/>
            <a:ext cx="64098" cy="59578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380" name="Google Shape;380;p54"/>
          <p:cNvSpPr/>
          <p:nvPr/>
        </p:nvSpPr>
        <p:spPr>
          <a:xfrm>
            <a:off x="827640" y="1302480"/>
            <a:ext cx="2550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For convenience (to avoid an inverted image) we treat the image plane as if it were in front of the pinhole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54"/>
          <p:cNvSpPr/>
          <p:nvPr/>
        </p:nvSpPr>
        <p:spPr>
          <a:xfrm>
            <a:off x="2104200" y="2133720"/>
            <a:ext cx="1018062" cy="53173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382" name="Google Shape;382;p54"/>
          <p:cNvSpPr/>
          <p:nvPr/>
        </p:nvSpPr>
        <p:spPr>
          <a:xfrm>
            <a:off x="6972480" y="1387080"/>
            <a:ext cx="18270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The XYZ coordinates of the point are with respect to the camera origin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54"/>
          <p:cNvSpPr/>
          <p:nvPr/>
        </p:nvSpPr>
        <p:spPr>
          <a:xfrm>
            <a:off x="6553080" y="6356520"/>
            <a:ext cx="213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54"/>
          <p:cNvSpPr/>
          <p:nvPr/>
        </p:nvSpPr>
        <p:spPr>
          <a:xfrm>
            <a:off x="4114800" y="3657600"/>
            <a:ext cx="46626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World Coordinates P(X,Y,Z) and focal length f, how do we calculate camera coordinates p(x,y)?</a:t>
            </a:r>
            <a:endParaRPr b="1" sz="1800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5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Perspective Projection Equations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0" name="Google Shape;390;p55"/>
          <p:cNvCxnSpPr/>
          <p:nvPr/>
        </p:nvCxnSpPr>
        <p:spPr>
          <a:xfrm>
            <a:off x="3238200" y="2666880"/>
            <a:ext cx="360" cy="117324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1" name="Google Shape;391;p55"/>
          <p:cNvCxnSpPr/>
          <p:nvPr/>
        </p:nvCxnSpPr>
        <p:spPr>
          <a:xfrm>
            <a:off x="1447560" y="3276360"/>
            <a:ext cx="617220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392" name="Google Shape;392;p55"/>
          <p:cNvCxnSpPr/>
          <p:nvPr/>
        </p:nvCxnSpPr>
        <p:spPr>
          <a:xfrm>
            <a:off x="1409400" y="3276360"/>
            <a:ext cx="571680" cy="36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93" name="Google Shape;393;p55"/>
          <p:cNvCxnSpPr/>
          <p:nvPr/>
        </p:nvCxnSpPr>
        <p:spPr>
          <a:xfrm flipH="1" rot="10800000">
            <a:off x="1409400" y="2666880"/>
            <a:ext cx="360" cy="60948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94" name="Google Shape;394;p55"/>
          <p:cNvCxnSpPr/>
          <p:nvPr/>
        </p:nvCxnSpPr>
        <p:spPr>
          <a:xfrm flipH="1" rot="10800000">
            <a:off x="1409400" y="2361960"/>
            <a:ext cx="5410440" cy="91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5" name="Google Shape;395;p55"/>
          <p:cNvSpPr/>
          <p:nvPr/>
        </p:nvSpPr>
        <p:spPr>
          <a:xfrm>
            <a:off x="1104840" y="2666880"/>
            <a:ext cx="60768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55"/>
          <p:cNvSpPr/>
          <p:nvPr/>
        </p:nvSpPr>
        <p:spPr>
          <a:xfrm>
            <a:off x="1714680" y="3290760"/>
            <a:ext cx="60768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55"/>
          <p:cNvSpPr/>
          <p:nvPr/>
        </p:nvSpPr>
        <p:spPr>
          <a:xfrm>
            <a:off x="6819840" y="228600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55"/>
          <p:cNvSpPr/>
          <p:nvPr/>
        </p:nvSpPr>
        <p:spPr>
          <a:xfrm>
            <a:off x="1333440" y="323856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55"/>
          <p:cNvSpPr/>
          <p:nvPr/>
        </p:nvSpPr>
        <p:spPr>
          <a:xfrm>
            <a:off x="6972480" y="2133720"/>
            <a:ext cx="1141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55"/>
          <p:cNvSpPr/>
          <p:nvPr/>
        </p:nvSpPr>
        <p:spPr>
          <a:xfrm>
            <a:off x="3238560" y="289548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5"/>
          <p:cNvSpPr/>
          <p:nvPr/>
        </p:nvSpPr>
        <p:spPr>
          <a:xfrm>
            <a:off x="3238560" y="2529000"/>
            <a:ext cx="1141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55"/>
          <p:cNvSpPr/>
          <p:nvPr/>
        </p:nvSpPr>
        <p:spPr>
          <a:xfrm>
            <a:off x="2104200" y="3253680"/>
            <a:ext cx="1094400" cy="45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 = focal length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55"/>
          <p:cNvSpPr/>
          <p:nvPr/>
        </p:nvSpPr>
        <p:spPr>
          <a:xfrm>
            <a:off x="287640" y="3989520"/>
            <a:ext cx="2034720" cy="118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define the origin of the camera’s coordinate system at the pinhole (note – this is a 3D XYZ coordinate frame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55"/>
          <p:cNvSpPr/>
          <p:nvPr/>
        </p:nvSpPr>
        <p:spPr>
          <a:xfrm flipH="1" rot="10800000">
            <a:off x="1305720" y="3389760"/>
            <a:ext cx="64080" cy="5958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405" name="Google Shape;405;p55"/>
          <p:cNvSpPr/>
          <p:nvPr/>
        </p:nvSpPr>
        <p:spPr>
          <a:xfrm>
            <a:off x="827640" y="1302480"/>
            <a:ext cx="255096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For convenience (to avoid an inverted image) we treat the image plane as if it were in front of the pinhole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55"/>
          <p:cNvSpPr/>
          <p:nvPr/>
        </p:nvSpPr>
        <p:spPr>
          <a:xfrm>
            <a:off x="2104200" y="2133720"/>
            <a:ext cx="1018080" cy="5317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407" name="Google Shape;407;p55"/>
          <p:cNvSpPr/>
          <p:nvPr/>
        </p:nvSpPr>
        <p:spPr>
          <a:xfrm>
            <a:off x="6972480" y="1387080"/>
            <a:ext cx="18270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The XYZ coordinates of the point are with respect to the camera origin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55"/>
          <p:cNvSpPr/>
          <p:nvPr/>
        </p:nvSpPr>
        <p:spPr>
          <a:xfrm>
            <a:off x="4572000" y="5040000"/>
            <a:ext cx="2207880" cy="63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By similar triangles,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5"/>
          <p:cNvSpPr/>
          <p:nvPr/>
        </p:nvSpPr>
        <p:spPr>
          <a:xfrm>
            <a:off x="6324480" y="5077080"/>
            <a:ext cx="2149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x=f X/Z, y=f Y/Z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55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55"/>
          <p:cNvSpPr/>
          <p:nvPr/>
        </p:nvSpPr>
        <p:spPr>
          <a:xfrm>
            <a:off x="4114800" y="3657600"/>
            <a:ext cx="46627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World Coordinates P(X,Y,Z) and focal length f, how do we calculate camera coordinates p(x,y)?</a:t>
            </a:r>
            <a:endParaRPr b="1" sz="1800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6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Perspective Projection Equations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7" name="Google Shape;417;p56"/>
          <p:cNvCxnSpPr/>
          <p:nvPr/>
        </p:nvCxnSpPr>
        <p:spPr>
          <a:xfrm>
            <a:off x="3238200" y="2666880"/>
            <a:ext cx="360" cy="117324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8" name="Google Shape;418;p56"/>
          <p:cNvCxnSpPr/>
          <p:nvPr/>
        </p:nvCxnSpPr>
        <p:spPr>
          <a:xfrm>
            <a:off x="1447560" y="3276360"/>
            <a:ext cx="617220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419" name="Google Shape;419;p56"/>
          <p:cNvCxnSpPr/>
          <p:nvPr/>
        </p:nvCxnSpPr>
        <p:spPr>
          <a:xfrm>
            <a:off x="1409400" y="3276360"/>
            <a:ext cx="571680" cy="36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20" name="Google Shape;420;p56"/>
          <p:cNvCxnSpPr/>
          <p:nvPr/>
        </p:nvCxnSpPr>
        <p:spPr>
          <a:xfrm flipH="1" rot="10800000">
            <a:off x="1409400" y="2666880"/>
            <a:ext cx="360" cy="60948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21" name="Google Shape;421;p56"/>
          <p:cNvCxnSpPr/>
          <p:nvPr/>
        </p:nvCxnSpPr>
        <p:spPr>
          <a:xfrm flipH="1" rot="10800000">
            <a:off x="1409400" y="2361960"/>
            <a:ext cx="5410440" cy="91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2" name="Google Shape;422;p56"/>
          <p:cNvSpPr/>
          <p:nvPr/>
        </p:nvSpPr>
        <p:spPr>
          <a:xfrm>
            <a:off x="1104840" y="2666880"/>
            <a:ext cx="60768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56"/>
          <p:cNvSpPr/>
          <p:nvPr/>
        </p:nvSpPr>
        <p:spPr>
          <a:xfrm>
            <a:off x="1714680" y="3290760"/>
            <a:ext cx="60768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56"/>
          <p:cNvSpPr/>
          <p:nvPr/>
        </p:nvSpPr>
        <p:spPr>
          <a:xfrm>
            <a:off x="6819840" y="228600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56"/>
          <p:cNvSpPr/>
          <p:nvPr/>
        </p:nvSpPr>
        <p:spPr>
          <a:xfrm>
            <a:off x="1333440" y="323856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56"/>
          <p:cNvSpPr/>
          <p:nvPr/>
        </p:nvSpPr>
        <p:spPr>
          <a:xfrm>
            <a:off x="6972480" y="2133720"/>
            <a:ext cx="1141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56"/>
          <p:cNvSpPr/>
          <p:nvPr/>
        </p:nvSpPr>
        <p:spPr>
          <a:xfrm>
            <a:off x="3238560" y="289548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56"/>
          <p:cNvSpPr/>
          <p:nvPr/>
        </p:nvSpPr>
        <p:spPr>
          <a:xfrm>
            <a:off x="3238560" y="2529000"/>
            <a:ext cx="1141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56"/>
          <p:cNvSpPr/>
          <p:nvPr/>
        </p:nvSpPr>
        <p:spPr>
          <a:xfrm>
            <a:off x="2468880" y="4025160"/>
            <a:ext cx="630864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Given the width of the image plane w and focal length f, how do we calculate the Field of view (</a:t>
            </a:r>
            <a:r>
              <a:rPr b="0" lang="en-US" sz="18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)?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56"/>
          <p:cNvSpPr/>
          <p:nvPr/>
        </p:nvSpPr>
        <p:spPr>
          <a:xfrm>
            <a:off x="2104200" y="3253680"/>
            <a:ext cx="1094400" cy="45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 = focal length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56"/>
          <p:cNvSpPr/>
          <p:nvPr/>
        </p:nvSpPr>
        <p:spPr>
          <a:xfrm>
            <a:off x="287640" y="3989520"/>
            <a:ext cx="2034720" cy="118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define the origin of the camera’s coordinate system at the pinhole (note – this is a 3D XYZ coordinate frame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56"/>
          <p:cNvSpPr/>
          <p:nvPr/>
        </p:nvSpPr>
        <p:spPr>
          <a:xfrm flipH="1" rot="10800000">
            <a:off x="1305720" y="3389760"/>
            <a:ext cx="64080" cy="5958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433" name="Google Shape;433;p56"/>
          <p:cNvSpPr/>
          <p:nvPr/>
        </p:nvSpPr>
        <p:spPr>
          <a:xfrm>
            <a:off x="827640" y="1302480"/>
            <a:ext cx="255096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For convenience (to avoid an inverted image) we treat the image plane as if it were in front of the pinhole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56"/>
          <p:cNvSpPr/>
          <p:nvPr/>
        </p:nvSpPr>
        <p:spPr>
          <a:xfrm>
            <a:off x="2104200" y="2133720"/>
            <a:ext cx="1018080" cy="5317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435" name="Google Shape;435;p56"/>
          <p:cNvSpPr/>
          <p:nvPr/>
        </p:nvSpPr>
        <p:spPr>
          <a:xfrm>
            <a:off x="6972480" y="1387080"/>
            <a:ext cx="18270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The XYZ coordinates of the point are with respect to the camera origin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7"/>
          <p:cNvSpPr/>
          <p:nvPr/>
        </p:nvSpPr>
        <p:spPr>
          <a:xfrm>
            <a:off x="457200" y="274680"/>
            <a:ext cx="8227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Perspective Projection Equations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1" name="Google Shape;441;p57"/>
          <p:cNvCxnSpPr/>
          <p:nvPr/>
        </p:nvCxnSpPr>
        <p:spPr>
          <a:xfrm>
            <a:off x="3238200" y="2666880"/>
            <a:ext cx="300" cy="1173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2" name="Google Shape;442;p57"/>
          <p:cNvCxnSpPr/>
          <p:nvPr/>
        </p:nvCxnSpPr>
        <p:spPr>
          <a:xfrm>
            <a:off x="1447560" y="3276360"/>
            <a:ext cx="6172200" cy="3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443" name="Google Shape;443;p57"/>
          <p:cNvCxnSpPr/>
          <p:nvPr/>
        </p:nvCxnSpPr>
        <p:spPr>
          <a:xfrm>
            <a:off x="1409400" y="3276360"/>
            <a:ext cx="571800" cy="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44" name="Google Shape;444;p57"/>
          <p:cNvCxnSpPr/>
          <p:nvPr/>
        </p:nvCxnSpPr>
        <p:spPr>
          <a:xfrm flipH="1" rot="10800000">
            <a:off x="1409400" y="2666760"/>
            <a:ext cx="300" cy="6096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45" name="Google Shape;445;p57"/>
          <p:cNvCxnSpPr/>
          <p:nvPr/>
        </p:nvCxnSpPr>
        <p:spPr>
          <a:xfrm flipH="1" rot="10800000">
            <a:off x="1409400" y="2361960"/>
            <a:ext cx="5410500" cy="91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6" name="Google Shape;446;p57"/>
          <p:cNvSpPr/>
          <p:nvPr/>
        </p:nvSpPr>
        <p:spPr>
          <a:xfrm>
            <a:off x="1104840" y="266688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57"/>
          <p:cNvSpPr/>
          <p:nvPr/>
        </p:nvSpPr>
        <p:spPr>
          <a:xfrm>
            <a:off x="1714680" y="329076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57"/>
          <p:cNvSpPr/>
          <p:nvPr/>
        </p:nvSpPr>
        <p:spPr>
          <a:xfrm>
            <a:off x="6819840" y="228600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57"/>
          <p:cNvSpPr/>
          <p:nvPr/>
        </p:nvSpPr>
        <p:spPr>
          <a:xfrm>
            <a:off x="1333440" y="323856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57"/>
          <p:cNvSpPr/>
          <p:nvPr/>
        </p:nvSpPr>
        <p:spPr>
          <a:xfrm>
            <a:off x="6972480" y="213372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57"/>
          <p:cNvSpPr/>
          <p:nvPr/>
        </p:nvSpPr>
        <p:spPr>
          <a:xfrm>
            <a:off x="3238560" y="289548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57"/>
          <p:cNvSpPr/>
          <p:nvPr/>
        </p:nvSpPr>
        <p:spPr>
          <a:xfrm>
            <a:off x="3238560" y="252900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57"/>
          <p:cNvSpPr/>
          <p:nvPr/>
        </p:nvSpPr>
        <p:spPr>
          <a:xfrm>
            <a:off x="2468880" y="4025160"/>
            <a:ext cx="63087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Given the width of the image plane w and focal length f, how do we calculate the Field of view (</a:t>
            </a:r>
            <a:r>
              <a:rPr b="0" lang="en-US" sz="18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)?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57"/>
          <p:cNvSpPr/>
          <p:nvPr/>
        </p:nvSpPr>
        <p:spPr>
          <a:xfrm>
            <a:off x="2104200" y="3253680"/>
            <a:ext cx="1094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 = focal length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57"/>
          <p:cNvSpPr/>
          <p:nvPr/>
        </p:nvSpPr>
        <p:spPr>
          <a:xfrm>
            <a:off x="287640" y="3989520"/>
            <a:ext cx="2034600" cy="11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define the origin of the camera’s coordinate system at the pinhole (note – this is a 3D XYZ coordinate frame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57"/>
          <p:cNvSpPr/>
          <p:nvPr/>
        </p:nvSpPr>
        <p:spPr>
          <a:xfrm flipH="1" rot="10800000">
            <a:off x="1305720" y="3389778"/>
            <a:ext cx="64098" cy="59578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457" name="Google Shape;457;p57"/>
          <p:cNvSpPr/>
          <p:nvPr/>
        </p:nvSpPr>
        <p:spPr>
          <a:xfrm>
            <a:off x="827640" y="1302480"/>
            <a:ext cx="2550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For convenience (to avoid an inverted image) we treat the image plane as if it were in front of the pinhole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57"/>
          <p:cNvSpPr/>
          <p:nvPr/>
        </p:nvSpPr>
        <p:spPr>
          <a:xfrm>
            <a:off x="2104200" y="2133720"/>
            <a:ext cx="1018062" cy="53173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459" name="Google Shape;459;p57"/>
          <p:cNvSpPr/>
          <p:nvPr/>
        </p:nvSpPr>
        <p:spPr>
          <a:xfrm>
            <a:off x="6972480" y="1387080"/>
            <a:ext cx="18270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The XYZ coordinates of the point are with respect to the camera origin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0" name="Google Shape;460;p57"/>
          <p:cNvCxnSpPr/>
          <p:nvPr/>
        </p:nvCxnSpPr>
        <p:spPr>
          <a:xfrm>
            <a:off x="3886200" y="5600520"/>
            <a:ext cx="2361900" cy="3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461" name="Google Shape;461;p57"/>
          <p:cNvCxnSpPr/>
          <p:nvPr/>
        </p:nvCxnSpPr>
        <p:spPr>
          <a:xfrm>
            <a:off x="5132880" y="5181480"/>
            <a:ext cx="300" cy="8382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2" name="Google Shape;462;p57"/>
          <p:cNvCxnSpPr/>
          <p:nvPr/>
        </p:nvCxnSpPr>
        <p:spPr>
          <a:xfrm flipH="1" rot="10800000">
            <a:off x="3886200" y="4800720"/>
            <a:ext cx="2286000" cy="799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3" name="Google Shape;463;p57"/>
          <p:cNvCxnSpPr/>
          <p:nvPr/>
        </p:nvCxnSpPr>
        <p:spPr>
          <a:xfrm>
            <a:off x="3886200" y="5600520"/>
            <a:ext cx="2361900" cy="800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4" name="Google Shape;464;p57"/>
          <p:cNvSpPr/>
          <p:nvPr/>
        </p:nvSpPr>
        <p:spPr>
          <a:xfrm>
            <a:off x="5137560" y="5208120"/>
            <a:ext cx="5757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w/2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57"/>
          <p:cNvSpPr/>
          <p:nvPr/>
        </p:nvSpPr>
        <p:spPr>
          <a:xfrm>
            <a:off x="4555440" y="5528520"/>
            <a:ext cx="5757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57"/>
          <p:cNvSpPr/>
          <p:nvPr/>
        </p:nvSpPr>
        <p:spPr>
          <a:xfrm>
            <a:off x="4434840" y="5300280"/>
            <a:ext cx="5757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6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/2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57"/>
          <p:cNvSpPr/>
          <p:nvPr/>
        </p:nvSpPr>
        <p:spPr>
          <a:xfrm>
            <a:off x="4114800" y="5162400"/>
            <a:ext cx="836400" cy="836400"/>
          </a:xfrm>
          <a:prstGeom prst="arc">
            <a:avLst>
              <a:gd fmla="val 18950650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8" name="Google Shape;468;p57"/>
          <p:cNvCxnSpPr/>
          <p:nvPr/>
        </p:nvCxnSpPr>
        <p:spPr>
          <a:xfrm flipH="1" rot="10800000">
            <a:off x="5137200" y="5181540"/>
            <a:ext cx="300" cy="399900"/>
          </a:xfrm>
          <a:prstGeom prst="straightConnector1">
            <a:avLst/>
          </a:prstGeom>
          <a:noFill/>
          <a:ln cap="flat" cmpd="sng" w="22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9" name="Google Shape;469;p57"/>
          <p:cNvCxnSpPr/>
          <p:nvPr/>
        </p:nvCxnSpPr>
        <p:spPr>
          <a:xfrm flipH="1">
            <a:off x="3886200" y="5600520"/>
            <a:ext cx="1251000" cy="300"/>
          </a:xfrm>
          <a:prstGeom prst="straightConnector1">
            <a:avLst/>
          </a:prstGeom>
          <a:noFill/>
          <a:ln cap="flat" cmpd="sng" w="22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0" name="Google Shape;470;p57"/>
          <p:cNvSpPr/>
          <p:nvPr/>
        </p:nvSpPr>
        <p:spPr>
          <a:xfrm>
            <a:off x="6553080" y="6356520"/>
            <a:ext cx="213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8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Perspective Projection Equations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6" name="Google Shape;476;p58"/>
          <p:cNvCxnSpPr/>
          <p:nvPr/>
        </p:nvCxnSpPr>
        <p:spPr>
          <a:xfrm>
            <a:off x="3238200" y="2666880"/>
            <a:ext cx="360" cy="117324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7" name="Google Shape;477;p58"/>
          <p:cNvCxnSpPr/>
          <p:nvPr/>
        </p:nvCxnSpPr>
        <p:spPr>
          <a:xfrm>
            <a:off x="1447560" y="3276360"/>
            <a:ext cx="617220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478" name="Google Shape;478;p58"/>
          <p:cNvCxnSpPr/>
          <p:nvPr/>
        </p:nvCxnSpPr>
        <p:spPr>
          <a:xfrm>
            <a:off x="1409400" y="3276360"/>
            <a:ext cx="571680" cy="36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79" name="Google Shape;479;p58"/>
          <p:cNvCxnSpPr/>
          <p:nvPr/>
        </p:nvCxnSpPr>
        <p:spPr>
          <a:xfrm flipH="1" rot="10800000">
            <a:off x="1409400" y="2666880"/>
            <a:ext cx="360" cy="60948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80" name="Google Shape;480;p58"/>
          <p:cNvCxnSpPr/>
          <p:nvPr/>
        </p:nvCxnSpPr>
        <p:spPr>
          <a:xfrm flipH="1" rot="10800000">
            <a:off x="1409400" y="2361960"/>
            <a:ext cx="5410440" cy="91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1" name="Google Shape;481;p58"/>
          <p:cNvSpPr/>
          <p:nvPr/>
        </p:nvSpPr>
        <p:spPr>
          <a:xfrm>
            <a:off x="1104840" y="2666880"/>
            <a:ext cx="60768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58"/>
          <p:cNvSpPr/>
          <p:nvPr/>
        </p:nvSpPr>
        <p:spPr>
          <a:xfrm>
            <a:off x="1714680" y="3290760"/>
            <a:ext cx="60768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58"/>
          <p:cNvSpPr/>
          <p:nvPr/>
        </p:nvSpPr>
        <p:spPr>
          <a:xfrm>
            <a:off x="6819840" y="228600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58"/>
          <p:cNvSpPr/>
          <p:nvPr/>
        </p:nvSpPr>
        <p:spPr>
          <a:xfrm>
            <a:off x="1333440" y="323856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58"/>
          <p:cNvSpPr/>
          <p:nvPr/>
        </p:nvSpPr>
        <p:spPr>
          <a:xfrm>
            <a:off x="6972480" y="2133720"/>
            <a:ext cx="1141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58"/>
          <p:cNvSpPr/>
          <p:nvPr/>
        </p:nvSpPr>
        <p:spPr>
          <a:xfrm>
            <a:off x="3238560" y="2895480"/>
            <a:ext cx="74520" cy="7452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58"/>
          <p:cNvSpPr/>
          <p:nvPr/>
        </p:nvSpPr>
        <p:spPr>
          <a:xfrm>
            <a:off x="3238560" y="2529000"/>
            <a:ext cx="1141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58"/>
          <p:cNvSpPr/>
          <p:nvPr/>
        </p:nvSpPr>
        <p:spPr>
          <a:xfrm>
            <a:off x="2468880" y="4025160"/>
            <a:ext cx="630864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Given the width of the image plane w and focal length f, how do we calculate the Field of view (</a:t>
            </a:r>
            <a:r>
              <a:rPr b="0" lang="en-US" sz="18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)?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58"/>
          <p:cNvSpPr/>
          <p:nvPr/>
        </p:nvSpPr>
        <p:spPr>
          <a:xfrm>
            <a:off x="2104200" y="3253680"/>
            <a:ext cx="1094400" cy="45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 = focal length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58"/>
          <p:cNvSpPr/>
          <p:nvPr/>
        </p:nvSpPr>
        <p:spPr>
          <a:xfrm>
            <a:off x="287640" y="3989520"/>
            <a:ext cx="2034720" cy="118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define the origin of the camera’s coordinate system at the pinhole (note – this is a 3D XYZ coordinate frame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58"/>
          <p:cNvSpPr/>
          <p:nvPr/>
        </p:nvSpPr>
        <p:spPr>
          <a:xfrm flipH="1" rot="10800000">
            <a:off x="1305720" y="3389760"/>
            <a:ext cx="64080" cy="5958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492" name="Google Shape;492;p58"/>
          <p:cNvSpPr/>
          <p:nvPr/>
        </p:nvSpPr>
        <p:spPr>
          <a:xfrm>
            <a:off x="827640" y="1302480"/>
            <a:ext cx="255096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For convenience (to avoid an inverted image) we treat the image plane as if it were in front of the pinhole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58"/>
          <p:cNvSpPr/>
          <p:nvPr/>
        </p:nvSpPr>
        <p:spPr>
          <a:xfrm>
            <a:off x="2104200" y="2133720"/>
            <a:ext cx="1018080" cy="5317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494" name="Google Shape;494;p58"/>
          <p:cNvSpPr/>
          <p:nvPr/>
        </p:nvSpPr>
        <p:spPr>
          <a:xfrm>
            <a:off x="6972480" y="1387080"/>
            <a:ext cx="18270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The XYZ coordinates of the point are with respect to the camera origin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95" name="Google Shape;495;p58"/>
          <p:cNvCxnSpPr/>
          <p:nvPr/>
        </p:nvCxnSpPr>
        <p:spPr>
          <a:xfrm>
            <a:off x="3886200" y="5600520"/>
            <a:ext cx="236196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496" name="Google Shape;496;p58"/>
          <p:cNvCxnSpPr/>
          <p:nvPr/>
        </p:nvCxnSpPr>
        <p:spPr>
          <a:xfrm>
            <a:off x="5132880" y="5181480"/>
            <a:ext cx="360" cy="83808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7" name="Google Shape;497;p58"/>
          <p:cNvCxnSpPr/>
          <p:nvPr/>
        </p:nvCxnSpPr>
        <p:spPr>
          <a:xfrm flipH="1" rot="10800000">
            <a:off x="3886200" y="4800600"/>
            <a:ext cx="2286000" cy="79992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8" name="Google Shape;498;p58"/>
          <p:cNvCxnSpPr/>
          <p:nvPr/>
        </p:nvCxnSpPr>
        <p:spPr>
          <a:xfrm>
            <a:off x="3886200" y="5600520"/>
            <a:ext cx="2361960" cy="80028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9" name="Google Shape;499;p58"/>
          <p:cNvSpPr/>
          <p:nvPr/>
        </p:nvSpPr>
        <p:spPr>
          <a:xfrm>
            <a:off x="5137560" y="5208120"/>
            <a:ext cx="57564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w/2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58"/>
          <p:cNvSpPr/>
          <p:nvPr/>
        </p:nvSpPr>
        <p:spPr>
          <a:xfrm>
            <a:off x="4555440" y="5528520"/>
            <a:ext cx="57564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58"/>
          <p:cNvSpPr/>
          <p:nvPr/>
        </p:nvSpPr>
        <p:spPr>
          <a:xfrm>
            <a:off x="4434840" y="5300280"/>
            <a:ext cx="57564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6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/2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58"/>
          <p:cNvSpPr/>
          <p:nvPr/>
        </p:nvSpPr>
        <p:spPr>
          <a:xfrm>
            <a:off x="4114800" y="5162400"/>
            <a:ext cx="836280" cy="836280"/>
          </a:xfrm>
          <a:prstGeom prst="arc">
            <a:avLst>
              <a:gd fmla="val 18950650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3" name="Google Shape;503;p58"/>
          <p:cNvCxnSpPr/>
          <p:nvPr/>
        </p:nvCxnSpPr>
        <p:spPr>
          <a:xfrm flipH="1" rot="10800000">
            <a:off x="5137200" y="5181480"/>
            <a:ext cx="360" cy="399960"/>
          </a:xfrm>
          <a:prstGeom prst="straightConnector1">
            <a:avLst/>
          </a:prstGeom>
          <a:noFill/>
          <a:ln cap="flat" cmpd="sng" w="22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4" name="Google Shape;504;p58"/>
          <p:cNvCxnSpPr/>
          <p:nvPr/>
        </p:nvCxnSpPr>
        <p:spPr>
          <a:xfrm flipH="1">
            <a:off x="3886200" y="5600520"/>
            <a:ext cx="1251000" cy="360"/>
          </a:xfrm>
          <a:prstGeom prst="straightConnector1">
            <a:avLst/>
          </a:prstGeom>
          <a:noFill/>
          <a:ln cap="flat" cmpd="sng" w="22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5" name="Google Shape;505;p58"/>
          <p:cNvSpPr/>
          <p:nvPr/>
        </p:nvSpPr>
        <p:spPr>
          <a:xfrm>
            <a:off x="6324480" y="5142600"/>
            <a:ext cx="2149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tan(</a:t>
            </a:r>
            <a:r>
              <a:rPr b="0" lang="en-US" sz="18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/2) = (w/2)/f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so...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lang="en-US" sz="1800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2*tan</a:t>
            </a:r>
            <a:r>
              <a:rPr b="0" baseline="3000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-1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((w/2)/f)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58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1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Digital Images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41"/>
          <p:cNvSpPr/>
          <p:nvPr/>
        </p:nvSpPr>
        <p:spPr>
          <a:xfrm>
            <a:off x="457200" y="1600200"/>
            <a:ext cx="3122280" cy="4524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Digital images are stored as arrays of numbers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Numbers can represent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Intensity (gray level, or each color band)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Range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X-ray absorption coefficient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etc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1440" y="457200"/>
            <a:ext cx="2438280" cy="2436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81280" y="3048120"/>
            <a:ext cx="4525920" cy="36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1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9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Camera vs Image Plane Coords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2" name="Google Shape;512;p59"/>
          <p:cNvCxnSpPr/>
          <p:nvPr/>
        </p:nvCxnSpPr>
        <p:spPr>
          <a:xfrm>
            <a:off x="4176360" y="3936960"/>
            <a:ext cx="91440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513" name="Google Shape;513;p59"/>
          <p:cNvCxnSpPr/>
          <p:nvPr/>
        </p:nvCxnSpPr>
        <p:spPr>
          <a:xfrm>
            <a:off x="4176360" y="3708360"/>
            <a:ext cx="914400" cy="228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4" name="Google Shape;514;p59"/>
          <p:cNvSpPr/>
          <p:nvPr/>
        </p:nvSpPr>
        <p:spPr>
          <a:xfrm>
            <a:off x="3643200" y="2793960"/>
            <a:ext cx="531720" cy="2360520"/>
          </a:xfrm>
          <a:custGeom>
            <a:rect b="b" l="l" r="r" t="t"/>
            <a:pathLst>
              <a:path extrusionOk="0" h="1488" w="336">
                <a:moveTo>
                  <a:pt x="0" y="0"/>
                </a:moveTo>
                <a:lnTo>
                  <a:pt x="0" y="960"/>
                </a:lnTo>
                <a:lnTo>
                  <a:pt x="336" y="1488"/>
                </a:lnTo>
                <a:lnTo>
                  <a:pt x="336" y="43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515" name="Google Shape;515;p59"/>
          <p:cNvCxnSpPr/>
          <p:nvPr/>
        </p:nvCxnSpPr>
        <p:spPr>
          <a:xfrm flipH="1">
            <a:off x="823680" y="3936960"/>
            <a:ext cx="304812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516" name="Google Shape;516;p59"/>
          <p:cNvCxnSpPr/>
          <p:nvPr/>
        </p:nvCxnSpPr>
        <p:spPr>
          <a:xfrm>
            <a:off x="1373040" y="3097080"/>
            <a:ext cx="2438280" cy="53352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17" name="Google Shape;517;p59"/>
          <p:cNvSpPr/>
          <p:nvPr/>
        </p:nvSpPr>
        <p:spPr>
          <a:xfrm>
            <a:off x="1281240" y="3035160"/>
            <a:ext cx="87120" cy="8712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8" name="Google Shape;518;p59"/>
          <p:cNvCxnSpPr/>
          <p:nvPr/>
        </p:nvCxnSpPr>
        <p:spPr>
          <a:xfrm flipH="1">
            <a:off x="5074920" y="3951000"/>
            <a:ext cx="12960" cy="40644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19" name="Google Shape;519;p59"/>
          <p:cNvCxnSpPr/>
          <p:nvPr/>
        </p:nvCxnSpPr>
        <p:spPr>
          <a:xfrm rot="10800000">
            <a:off x="4865400" y="3689280"/>
            <a:ext cx="235080" cy="27288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20" name="Google Shape;520;p59"/>
          <p:cNvCxnSpPr/>
          <p:nvPr/>
        </p:nvCxnSpPr>
        <p:spPr>
          <a:xfrm flipH="1">
            <a:off x="4778280" y="3936960"/>
            <a:ext cx="296640" cy="36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21" name="Google Shape;521;p59"/>
          <p:cNvCxnSpPr/>
          <p:nvPr/>
        </p:nvCxnSpPr>
        <p:spPr>
          <a:xfrm>
            <a:off x="3881160" y="3906720"/>
            <a:ext cx="360" cy="32076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22" name="Google Shape;522;p59"/>
          <p:cNvCxnSpPr/>
          <p:nvPr/>
        </p:nvCxnSpPr>
        <p:spPr>
          <a:xfrm rot="10800000">
            <a:off x="3720960" y="3744720"/>
            <a:ext cx="173160" cy="17316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23" name="Google Shape;523;p59"/>
          <p:cNvSpPr/>
          <p:nvPr/>
        </p:nvSpPr>
        <p:spPr>
          <a:xfrm>
            <a:off x="612720" y="2603520"/>
            <a:ext cx="165384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baseline="3000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59"/>
          <p:cNvSpPr/>
          <p:nvPr/>
        </p:nvSpPr>
        <p:spPr>
          <a:xfrm>
            <a:off x="5078520" y="3681360"/>
            <a:ext cx="8143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{C}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59"/>
          <p:cNvSpPr/>
          <p:nvPr/>
        </p:nvSpPr>
        <p:spPr>
          <a:xfrm>
            <a:off x="3487680" y="4597560"/>
            <a:ext cx="8143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r>
              <a:rPr b="0" lang="en-US" sz="18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π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59"/>
          <p:cNvSpPr/>
          <p:nvPr/>
        </p:nvSpPr>
        <p:spPr>
          <a:xfrm>
            <a:off x="5943600" y="3708360"/>
            <a:ext cx="1653840" cy="752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x=f X/Z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901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y=f Y/Z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59"/>
          <p:cNvSpPr/>
          <p:nvPr/>
        </p:nvSpPr>
        <p:spPr>
          <a:xfrm>
            <a:off x="4241880" y="3911760"/>
            <a:ext cx="49176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59"/>
          <p:cNvSpPr/>
          <p:nvPr/>
        </p:nvSpPr>
        <p:spPr>
          <a:xfrm>
            <a:off x="3487680" y="1503360"/>
            <a:ext cx="5303520" cy="1580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Camera coordinate system {C}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279" lvl="4" marL="108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Noto Sans Symbols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3D coordinate system (X,Y,Z) – units say, in meters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279" lvl="4" marL="108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Noto Sans Symbols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 at the center of projection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279" lvl="4" marL="108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Noto Sans Symbols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Z axis points outward along optical axis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279" lvl="4" marL="108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Noto Sans Symbols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points right, Y points down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59"/>
          <p:cNvSpPr/>
          <p:nvPr/>
        </p:nvSpPr>
        <p:spPr>
          <a:xfrm>
            <a:off x="847440" y="5376960"/>
            <a:ext cx="7620480" cy="1335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 plane coordinate system {</a:t>
            </a:r>
            <a:r>
              <a:rPr b="0" lang="en-US" sz="18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π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279" lvl="2" marL="64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Noto Sans Symbols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 2D coordinate system (x,y) – units in mm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279" lvl="2" marL="64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Noto Sans Symbols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 at the intersection of the optical axis with the image plane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279" lvl="2" marL="648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"/>
              <a:buFont typeface="Noto Sans Symbols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 real systems, this is where the CCD or CMOS plane is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59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0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60"/>
          <p:cNvSpPr/>
          <p:nvPr/>
        </p:nvSpPr>
        <p:spPr>
          <a:xfrm>
            <a:off x="457200" y="1600200"/>
            <a:ext cx="4798800" cy="4524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Assume focal length = 5 mm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scene point is located at (X,Y,Z) = (1m, 2m, 5m)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are the image plane coordinates (x,y) in mm? 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If the image plane is 10mm x 10mm, what is the field of view?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building is 100m wide.  How far away do we have to be in order that it fills the field of view?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60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61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61"/>
          <p:cNvSpPr/>
          <p:nvPr/>
        </p:nvSpPr>
        <p:spPr>
          <a:xfrm>
            <a:off x="457200" y="1600200"/>
            <a:ext cx="4798800" cy="4524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Assume focal length = 5 mm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scene point is located at (X,Y,Z) = (1m, 2m, 5m)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are the image plane coordinates (x,y) in mm? 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If the image plane is 10mm x 10mm, what is the field of view?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building is 100m wide.  How far away do we have to be in order that it fills the field of view?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61"/>
          <p:cNvSpPr/>
          <p:nvPr/>
        </p:nvSpPr>
        <p:spPr>
          <a:xfrm>
            <a:off x="5681880" y="1066680"/>
            <a:ext cx="2962080" cy="1154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 = f X/Z = (5 mm) (1 m)/(5 m)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= 1 mm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 = f Y/Z = (5 mm) (2 m)/(5 m)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= 2 mm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61"/>
          <p:cNvSpPr/>
          <p:nvPr/>
        </p:nvSpPr>
        <p:spPr>
          <a:xfrm>
            <a:off x="7112880" y="1981080"/>
            <a:ext cx="1103040" cy="1103040"/>
          </a:xfrm>
          <a:prstGeom prst="rect">
            <a:avLst/>
          </a:prstGeom>
          <a:noFill/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61"/>
          <p:cNvSpPr/>
          <p:nvPr/>
        </p:nvSpPr>
        <p:spPr>
          <a:xfrm>
            <a:off x="7701120" y="2557080"/>
            <a:ext cx="67896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4A7EBB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547" name="Google Shape;547;p61"/>
          <p:cNvSpPr/>
          <p:nvPr/>
        </p:nvSpPr>
        <p:spPr>
          <a:xfrm>
            <a:off x="7689240" y="2557080"/>
            <a:ext cx="18000" cy="6840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4A7EBB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548" name="Google Shape;548;p61"/>
          <p:cNvSpPr/>
          <p:nvPr/>
        </p:nvSpPr>
        <p:spPr>
          <a:xfrm>
            <a:off x="8368200" y="2412720"/>
            <a:ext cx="29844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61"/>
          <p:cNvSpPr/>
          <p:nvPr/>
        </p:nvSpPr>
        <p:spPr>
          <a:xfrm>
            <a:off x="7684920" y="3124080"/>
            <a:ext cx="29844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61"/>
          <p:cNvSpPr/>
          <p:nvPr/>
        </p:nvSpPr>
        <p:spPr>
          <a:xfrm>
            <a:off x="7845480" y="2831760"/>
            <a:ext cx="74520" cy="7452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61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2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62"/>
          <p:cNvSpPr/>
          <p:nvPr/>
        </p:nvSpPr>
        <p:spPr>
          <a:xfrm>
            <a:off x="457200" y="1600200"/>
            <a:ext cx="4798800" cy="4524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Assume focal length = 5 mm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scene point is located at (X,Y,Z) = (1m, 2m, 5m)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are the image plane coordinates (x,y) in mm? 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If the image plane is 10mm x 10mm, what is the field of view?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building is 100m wide.  How far away do we have to be in order that it fills the field of view?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62"/>
          <p:cNvSpPr/>
          <p:nvPr/>
        </p:nvSpPr>
        <p:spPr>
          <a:xfrm>
            <a:off x="5681880" y="1066680"/>
            <a:ext cx="2962080" cy="1154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 = f X/Z = (5 mm) (1 m)/(5 m)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= 1 mm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 = f Y/Z = (5 mm) (2 m)/(5 m)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= 2 mm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62"/>
          <p:cNvSpPr/>
          <p:nvPr/>
        </p:nvSpPr>
        <p:spPr>
          <a:xfrm>
            <a:off x="7112880" y="1981080"/>
            <a:ext cx="1103040" cy="1103040"/>
          </a:xfrm>
          <a:prstGeom prst="rect">
            <a:avLst/>
          </a:prstGeom>
          <a:noFill/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62"/>
          <p:cNvSpPr/>
          <p:nvPr/>
        </p:nvSpPr>
        <p:spPr>
          <a:xfrm>
            <a:off x="7701120" y="2557080"/>
            <a:ext cx="67896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4A7EBB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561" name="Google Shape;561;p62"/>
          <p:cNvSpPr/>
          <p:nvPr/>
        </p:nvSpPr>
        <p:spPr>
          <a:xfrm>
            <a:off x="7689240" y="2557080"/>
            <a:ext cx="18000" cy="6840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4A7EBB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562" name="Google Shape;562;p62"/>
          <p:cNvSpPr/>
          <p:nvPr/>
        </p:nvSpPr>
        <p:spPr>
          <a:xfrm>
            <a:off x="8368200" y="2412720"/>
            <a:ext cx="29844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62"/>
          <p:cNvSpPr/>
          <p:nvPr/>
        </p:nvSpPr>
        <p:spPr>
          <a:xfrm>
            <a:off x="7684920" y="3124080"/>
            <a:ext cx="29844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62"/>
          <p:cNvSpPr/>
          <p:nvPr/>
        </p:nvSpPr>
        <p:spPr>
          <a:xfrm>
            <a:off x="7845480" y="2831760"/>
            <a:ext cx="74520" cy="7452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62"/>
          <p:cNvSpPr/>
          <p:nvPr/>
        </p:nvSpPr>
        <p:spPr>
          <a:xfrm>
            <a:off x="5562720" y="4419720"/>
            <a:ext cx="3203280" cy="604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tan(</a:t>
            </a:r>
            <a:r>
              <a:rPr b="0" lang="en-US" sz="14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/2) = (w/2)/f = 5/5 = 1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so </a:t>
            </a:r>
            <a:r>
              <a:rPr b="0" lang="en-US" sz="14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/2 = 45 deg, fov is 90x90 deg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6" name="Google Shape;566;p62"/>
          <p:cNvCxnSpPr/>
          <p:nvPr/>
        </p:nvCxnSpPr>
        <p:spPr>
          <a:xfrm>
            <a:off x="6681960" y="4038480"/>
            <a:ext cx="147132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567" name="Google Shape;567;p62"/>
          <p:cNvCxnSpPr/>
          <p:nvPr/>
        </p:nvCxnSpPr>
        <p:spPr>
          <a:xfrm flipH="1" rot="10800000">
            <a:off x="6681960" y="3504960"/>
            <a:ext cx="1547640" cy="53352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8" name="Google Shape;568;p62"/>
          <p:cNvCxnSpPr/>
          <p:nvPr/>
        </p:nvCxnSpPr>
        <p:spPr>
          <a:xfrm>
            <a:off x="6681960" y="4038480"/>
            <a:ext cx="1547640" cy="53352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9" name="Google Shape;569;p62"/>
          <p:cNvSpPr/>
          <p:nvPr/>
        </p:nvSpPr>
        <p:spPr>
          <a:xfrm>
            <a:off x="8094600" y="3922920"/>
            <a:ext cx="710640" cy="271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 mm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62"/>
          <p:cNvSpPr/>
          <p:nvPr/>
        </p:nvSpPr>
        <p:spPr>
          <a:xfrm>
            <a:off x="7315200" y="3990240"/>
            <a:ext cx="575640" cy="271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mm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62"/>
          <p:cNvSpPr/>
          <p:nvPr/>
        </p:nvSpPr>
        <p:spPr>
          <a:xfrm>
            <a:off x="7270920" y="3809880"/>
            <a:ext cx="575640" cy="271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2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/2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62"/>
          <p:cNvSpPr/>
          <p:nvPr/>
        </p:nvSpPr>
        <p:spPr>
          <a:xfrm>
            <a:off x="6910560" y="3600360"/>
            <a:ext cx="836280" cy="836280"/>
          </a:xfrm>
          <a:prstGeom prst="arc">
            <a:avLst>
              <a:gd fmla="val 18950650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3" name="Google Shape;573;p62"/>
          <p:cNvCxnSpPr/>
          <p:nvPr/>
        </p:nvCxnSpPr>
        <p:spPr>
          <a:xfrm flipH="1" rot="10800000">
            <a:off x="7932960" y="3619440"/>
            <a:ext cx="360" cy="819000"/>
          </a:xfrm>
          <a:prstGeom prst="straightConnector1">
            <a:avLst/>
          </a:prstGeom>
          <a:noFill/>
          <a:ln cap="flat" cmpd="sng" w="22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4" name="Google Shape;574;p62"/>
          <p:cNvCxnSpPr/>
          <p:nvPr/>
        </p:nvCxnSpPr>
        <p:spPr>
          <a:xfrm flipH="1">
            <a:off x="6681960" y="4038480"/>
            <a:ext cx="1251000" cy="360"/>
          </a:xfrm>
          <a:prstGeom prst="straightConnector1">
            <a:avLst/>
          </a:prstGeom>
          <a:noFill/>
          <a:ln cap="flat" cmpd="sng" w="22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5" name="Google Shape;575;p62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63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63"/>
          <p:cNvSpPr/>
          <p:nvPr/>
        </p:nvSpPr>
        <p:spPr>
          <a:xfrm>
            <a:off x="457200" y="1600200"/>
            <a:ext cx="4798800" cy="4524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Assume focal length = 5 mm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scene point is located at (X,Y,Z) = (1m, 2m, 5m)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are the image plane coordinates (x,y) in mm? 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If the image plane is 10mm x 10mm, what is the field of view?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building is 100m wide.  How far away do we have to be in order that it fills the field of view?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63"/>
          <p:cNvSpPr/>
          <p:nvPr/>
        </p:nvSpPr>
        <p:spPr>
          <a:xfrm>
            <a:off x="5681880" y="1066680"/>
            <a:ext cx="2962080" cy="1154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 = f X/Z = (5 mm) (1 m)/(5 m)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= 1 mm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 = f Y/Z = (5 mm) (2 m)/(5 m)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= 2 mm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63"/>
          <p:cNvSpPr/>
          <p:nvPr/>
        </p:nvSpPr>
        <p:spPr>
          <a:xfrm>
            <a:off x="7112880" y="1981080"/>
            <a:ext cx="1103040" cy="1103040"/>
          </a:xfrm>
          <a:prstGeom prst="rect">
            <a:avLst/>
          </a:prstGeom>
          <a:noFill/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63"/>
          <p:cNvSpPr/>
          <p:nvPr/>
        </p:nvSpPr>
        <p:spPr>
          <a:xfrm>
            <a:off x="7701120" y="2557080"/>
            <a:ext cx="67896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4A7EBB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585" name="Google Shape;585;p63"/>
          <p:cNvSpPr/>
          <p:nvPr/>
        </p:nvSpPr>
        <p:spPr>
          <a:xfrm>
            <a:off x="7689240" y="2557080"/>
            <a:ext cx="18000" cy="6840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4A7EBB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586" name="Google Shape;586;p63"/>
          <p:cNvSpPr/>
          <p:nvPr/>
        </p:nvSpPr>
        <p:spPr>
          <a:xfrm>
            <a:off x="8368200" y="2412720"/>
            <a:ext cx="29844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63"/>
          <p:cNvSpPr/>
          <p:nvPr/>
        </p:nvSpPr>
        <p:spPr>
          <a:xfrm>
            <a:off x="7684920" y="3124080"/>
            <a:ext cx="29844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63"/>
          <p:cNvSpPr/>
          <p:nvPr/>
        </p:nvSpPr>
        <p:spPr>
          <a:xfrm>
            <a:off x="7845480" y="2831760"/>
            <a:ext cx="74520" cy="7452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63"/>
          <p:cNvSpPr/>
          <p:nvPr/>
        </p:nvSpPr>
        <p:spPr>
          <a:xfrm>
            <a:off x="5562720" y="4419720"/>
            <a:ext cx="3203280" cy="604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tan(</a:t>
            </a:r>
            <a:r>
              <a:rPr b="0" lang="en-US" sz="14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/2) = (w/2)/f = 5/5 = 1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so </a:t>
            </a:r>
            <a:r>
              <a:rPr b="0" lang="en-US" sz="14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/2 = 45 deg, fov is 90x90 deg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63"/>
          <p:cNvSpPr/>
          <p:nvPr/>
        </p:nvSpPr>
        <p:spPr>
          <a:xfrm>
            <a:off x="6675120" y="5562720"/>
            <a:ext cx="2360520" cy="604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tan(</a:t>
            </a:r>
            <a:r>
              <a:rPr b="0" lang="en-US" sz="14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45 </a:t>
            </a: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deg) = (W/2)/Z= 50/Z 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so </a:t>
            </a:r>
            <a:r>
              <a:rPr b="0" lang="en-US" sz="14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Ζ </a:t>
            </a:r>
            <a:r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50 m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91" name="Google Shape;591;p63"/>
          <p:cNvCxnSpPr/>
          <p:nvPr/>
        </p:nvCxnSpPr>
        <p:spPr>
          <a:xfrm>
            <a:off x="6681960" y="4038480"/>
            <a:ext cx="147132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592" name="Google Shape;592;p63"/>
          <p:cNvCxnSpPr/>
          <p:nvPr/>
        </p:nvCxnSpPr>
        <p:spPr>
          <a:xfrm flipH="1" rot="10800000">
            <a:off x="6681960" y="3504960"/>
            <a:ext cx="1547640" cy="53352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3" name="Google Shape;593;p63"/>
          <p:cNvCxnSpPr/>
          <p:nvPr/>
        </p:nvCxnSpPr>
        <p:spPr>
          <a:xfrm>
            <a:off x="6681960" y="4038480"/>
            <a:ext cx="1547640" cy="53352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4" name="Google Shape;594;p63"/>
          <p:cNvSpPr/>
          <p:nvPr/>
        </p:nvSpPr>
        <p:spPr>
          <a:xfrm>
            <a:off x="8094600" y="3922920"/>
            <a:ext cx="710640" cy="271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 mm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63"/>
          <p:cNvSpPr/>
          <p:nvPr/>
        </p:nvSpPr>
        <p:spPr>
          <a:xfrm>
            <a:off x="7315200" y="3990240"/>
            <a:ext cx="575640" cy="271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mm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63"/>
          <p:cNvSpPr/>
          <p:nvPr/>
        </p:nvSpPr>
        <p:spPr>
          <a:xfrm>
            <a:off x="7270920" y="3809880"/>
            <a:ext cx="575640" cy="271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</a:t>
            </a:r>
            <a:r>
              <a:rPr b="0" lang="en-US" sz="12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/2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63"/>
          <p:cNvSpPr/>
          <p:nvPr/>
        </p:nvSpPr>
        <p:spPr>
          <a:xfrm>
            <a:off x="6910560" y="3600360"/>
            <a:ext cx="836280" cy="836280"/>
          </a:xfrm>
          <a:prstGeom prst="arc">
            <a:avLst>
              <a:gd fmla="val 18950650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8" name="Google Shape;598;p63"/>
          <p:cNvCxnSpPr/>
          <p:nvPr/>
        </p:nvCxnSpPr>
        <p:spPr>
          <a:xfrm flipH="1" rot="10800000">
            <a:off x="7932960" y="3619440"/>
            <a:ext cx="360" cy="819000"/>
          </a:xfrm>
          <a:prstGeom prst="straightConnector1">
            <a:avLst/>
          </a:prstGeom>
          <a:noFill/>
          <a:ln cap="flat" cmpd="sng" w="22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9" name="Google Shape;599;p63"/>
          <p:cNvCxnSpPr/>
          <p:nvPr/>
        </p:nvCxnSpPr>
        <p:spPr>
          <a:xfrm flipH="1">
            <a:off x="6681960" y="4038480"/>
            <a:ext cx="1251000" cy="360"/>
          </a:xfrm>
          <a:prstGeom prst="straightConnector1">
            <a:avLst/>
          </a:prstGeom>
          <a:noFill/>
          <a:ln cap="flat" cmpd="sng" w="22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0" name="Google Shape;600;p63"/>
          <p:cNvSpPr/>
          <p:nvPr/>
        </p:nvSpPr>
        <p:spPr>
          <a:xfrm>
            <a:off x="6012360" y="5629320"/>
            <a:ext cx="828000" cy="271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50 m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63"/>
          <p:cNvSpPr/>
          <p:nvPr/>
        </p:nvSpPr>
        <p:spPr>
          <a:xfrm>
            <a:off x="4989600" y="5583960"/>
            <a:ext cx="836280" cy="836280"/>
          </a:xfrm>
          <a:prstGeom prst="arc">
            <a:avLst>
              <a:gd fmla="val 18950650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2" name="Google Shape;602;p63"/>
          <p:cNvCxnSpPr/>
          <p:nvPr/>
        </p:nvCxnSpPr>
        <p:spPr>
          <a:xfrm>
            <a:off x="4761000" y="6022080"/>
            <a:ext cx="147132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603" name="Google Shape;603;p63"/>
          <p:cNvCxnSpPr/>
          <p:nvPr/>
        </p:nvCxnSpPr>
        <p:spPr>
          <a:xfrm flipH="1" rot="10800000">
            <a:off x="4761000" y="5488560"/>
            <a:ext cx="1547280" cy="53352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4" name="Google Shape;604;p63"/>
          <p:cNvSpPr/>
          <p:nvPr/>
        </p:nvSpPr>
        <p:spPr>
          <a:xfrm>
            <a:off x="5394240" y="5973840"/>
            <a:ext cx="575640" cy="271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63"/>
          <p:cNvSpPr/>
          <p:nvPr/>
        </p:nvSpPr>
        <p:spPr>
          <a:xfrm>
            <a:off x="5334120" y="5742720"/>
            <a:ext cx="660600" cy="271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45 deg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6" name="Google Shape;606;p63"/>
          <p:cNvCxnSpPr/>
          <p:nvPr/>
        </p:nvCxnSpPr>
        <p:spPr>
          <a:xfrm flipH="1" rot="10800000">
            <a:off x="6012000" y="5602680"/>
            <a:ext cx="360" cy="419400"/>
          </a:xfrm>
          <a:prstGeom prst="straightConnector1">
            <a:avLst/>
          </a:prstGeom>
          <a:noFill/>
          <a:ln cap="flat" cmpd="sng" w="22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7" name="Google Shape;607;p63"/>
          <p:cNvCxnSpPr/>
          <p:nvPr/>
        </p:nvCxnSpPr>
        <p:spPr>
          <a:xfrm flipH="1">
            <a:off x="4761000" y="6022080"/>
            <a:ext cx="1251000" cy="360"/>
          </a:xfrm>
          <a:prstGeom prst="straightConnector1">
            <a:avLst/>
          </a:prstGeom>
          <a:noFill/>
          <a:ln cap="flat" cmpd="sng" w="22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8" name="Google Shape;608;p63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64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 Buffer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64"/>
          <p:cNvSpPr/>
          <p:nvPr/>
        </p:nvSpPr>
        <p:spPr>
          <a:xfrm>
            <a:off x="457200" y="1600200"/>
            <a:ext cx="4686120" cy="4524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 plane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real image is formed on the CCD plane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(x,y) units in mm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 in center (principal point)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 buffer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Digital (or pixel) image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(row, col) indices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can also use (x</a:t>
            </a:r>
            <a:r>
              <a:rPr b="0" baseline="-2500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y</a:t>
            </a:r>
            <a:r>
              <a:rPr b="0" baseline="-2500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Origin in upper left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64"/>
          <p:cNvSpPr/>
          <p:nvPr/>
        </p:nvSpPr>
        <p:spPr>
          <a:xfrm>
            <a:off x="5486400" y="1573200"/>
            <a:ext cx="2258640" cy="225864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6" name="Google Shape;616;p64"/>
          <p:cNvCxnSpPr/>
          <p:nvPr/>
        </p:nvCxnSpPr>
        <p:spPr>
          <a:xfrm>
            <a:off x="6610320" y="2684160"/>
            <a:ext cx="779400" cy="36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17" name="Google Shape;617;p64"/>
          <p:cNvCxnSpPr/>
          <p:nvPr/>
        </p:nvCxnSpPr>
        <p:spPr>
          <a:xfrm>
            <a:off x="6599160" y="2697120"/>
            <a:ext cx="360" cy="72864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18" name="Google Shape;618;p64"/>
          <p:cNvSpPr/>
          <p:nvPr/>
        </p:nvSpPr>
        <p:spPr>
          <a:xfrm>
            <a:off x="5869080" y="4621320"/>
            <a:ext cx="1604880" cy="160488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9" name="Google Shape;619;p64"/>
          <p:cNvCxnSpPr/>
          <p:nvPr/>
        </p:nvCxnSpPr>
        <p:spPr>
          <a:xfrm>
            <a:off x="5922720" y="4654440"/>
            <a:ext cx="779400" cy="36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20" name="Google Shape;620;p64"/>
          <p:cNvCxnSpPr/>
          <p:nvPr/>
        </p:nvCxnSpPr>
        <p:spPr>
          <a:xfrm>
            <a:off x="5911560" y="4667040"/>
            <a:ext cx="360" cy="72864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21" name="Google Shape;621;p64"/>
          <p:cNvSpPr/>
          <p:nvPr/>
        </p:nvSpPr>
        <p:spPr>
          <a:xfrm>
            <a:off x="7772400" y="1630440"/>
            <a:ext cx="822240" cy="63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r>
              <a:rPr b="0" lang="en-US" sz="1800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π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64"/>
          <p:cNvSpPr/>
          <p:nvPr/>
        </p:nvSpPr>
        <p:spPr>
          <a:xfrm>
            <a:off x="7664400" y="4551480"/>
            <a:ext cx="6030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{I}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64"/>
          <p:cNvSpPr/>
          <p:nvPr/>
        </p:nvSpPr>
        <p:spPr>
          <a:xfrm>
            <a:off x="6991200" y="2627280"/>
            <a:ext cx="6030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64"/>
          <p:cNvSpPr/>
          <p:nvPr/>
        </p:nvSpPr>
        <p:spPr>
          <a:xfrm>
            <a:off x="6175440" y="3189240"/>
            <a:ext cx="6030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64"/>
          <p:cNvSpPr/>
          <p:nvPr/>
        </p:nvSpPr>
        <p:spPr>
          <a:xfrm>
            <a:off x="6203880" y="2335320"/>
            <a:ext cx="8251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(0,0)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64"/>
          <p:cNvSpPr/>
          <p:nvPr/>
        </p:nvSpPr>
        <p:spPr>
          <a:xfrm>
            <a:off x="5356080" y="4278240"/>
            <a:ext cx="82512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64"/>
          <p:cNvSpPr/>
          <p:nvPr/>
        </p:nvSpPr>
        <p:spPr>
          <a:xfrm>
            <a:off x="5145120" y="4952880"/>
            <a:ext cx="825120" cy="851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row (or y</a:t>
            </a:r>
            <a:r>
              <a:rPr b="0" baseline="-2500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64"/>
          <p:cNvSpPr/>
          <p:nvPr/>
        </p:nvSpPr>
        <p:spPr>
          <a:xfrm>
            <a:off x="6029280" y="4221000"/>
            <a:ext cx="1935720" cy="365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column  (or x</a:t>
            </a:r>
            <a:r>
              <a:rPr b="0" baseline="-2500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64"/>
          <p:cNvSpPr/>
          <p:nvPr/>
        </p:nvSpPr>
        <p:spPr>
          <a:xfrm>
            <a:off x="6599160" y="5337000"/>
            <a:ext cx="134640" cy="13464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64"/>
          <p:cNvSpPr/>
          <p:nvPr/>
        </p:nvSpPr>
        <p:spPr>
          <a:xfrm>
            <a:off x="7743960" y="5616720"/>
            <a:ext cx="1010880" cy="851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Center at (c</a:t>
            </a:r>
            <a:r>
              <a:rPr b="0" baseline="-2500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,c</a:t>
            </a:r>
            <a:r>
              <a:rPr b="0" baseline="-2500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31" name="Google Shape;631;p64"/>
          <p:cNvCxnSpPr/>
          <p:nvPr/>
        </p:nvCxnSpPr>
        <p:spPr>
          <a:xfrm rot="10800000">
            <a:off x="6808680" y="5473440"/>
            <a:ext cx="927000" cy="444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32" name="Google Shape;632;p64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65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65"/>
          <p:cNvSpPr/>
          <p:nvPr/>
        </p:nvSpPr>
        <p:spPr>
          <a:xfrm>
            <a:off x="457200" y="1219320"/>
            <a:ext cx="8227800" cy="4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9" name="Google Shape;639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800" y="685800"/>
            <a:ext cx="7846920" cy="5636880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65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6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Conversion between real image (x,y) and pixel image (x</a:t>
            </a:r>
            <a:r>
              <a:rPr b="0" baseline="-2500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,y</a:t>
            </a:r>
            <a:r>
              <a:rPr b="0" baseline="-2500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coordinates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66"/>
          <p:cNvSpPr/>
          <p:nvPr/>
        </p:nvSpPr>
        <p:spPr>
          <a:xfrm>
            <a:off x="457200" y="1600200"/>
            <a:ext cx="4189320" cy="4524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Assume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image center (principal point) is located at pixel (c</a:t>
            </a:r>
            <a:r>
              <a:rPr b="0" baseline="-2500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,c</a:t>
            </a:r>
            <a:r>
              <a:rPr b="0" baseline="-2500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in the pixel image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spacing of the pixels is (s</a:t>
            </a:r>
            <a:r>
              <a:rPr b="0" baseline="-2500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,s</a:t>
            </a:r>
            <a:r>
              <a:rPr b="0" baseline="-2500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in millimeters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Then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= (x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– c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s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= (y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– c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s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66"/>
          <p:cNvSpPr/>
          <p:nvPr/>
        </p:nvSpPr>
        <p:spPr>
          <a:xfrm>
            <a:off x="5715000" y="1981080"/>
            <a:ext cx="2360520" cy="2360520"/>
          </a:xfrm>
          <a:prstGeom prst="rect">
            <a:avLst/>
          </a:prstGeom>
          <a:noFill/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66"/>
          <p:cNvSpPr/>
          <p:nvPr/>
        </p:nvSpPr>
        <p:spPr>
          <a:xfrm>
            <a:off x="6895080" y="3132720"/>
            <a:ext cx="67896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4A7EBB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649" name="Google Shape;649;p66"/>
          <p:cNvSpPr/>
          <p:nvPr/>
        </p:nvSpPr>
        <p:spPr>
          <a:xfrm>
            <a:off x="6883200" y="3132720"/>
            <a:ext cx="360" cy="6840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4A7EBB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650" name="Google Shape;650;p66"/>
          <p:cNvSpPr/>
          <p:nvPr/>
        </p:nvSpPr>
        <p:spPr>
          <a:xfrm>
            <a:off x="7562160" y="2988360"/>
            <a:ext cx="29844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66"/>
          <p:cNvSpPr/>
          <p:nvPr/>
        </p:nvSpPr>
        <p:spPr>
          <a:xfrm>
            <a:off x="6878880" y="3700080"/>
            <a:ext cx="298440" cy="33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66"/>
          <p:cNvSpPr/>
          <p:nvPr/>
        </p:nvSpPr>
        <p:spPr>
          <a:xfrm>
            <a:off x="6858000" y="3124080"/>
            <a:ext cx="74520" cy="7452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66"/>
          <p:cNvSpPr/>
          <p:nvPr/>
        </p:nvSpPr>
        <p:spPr>
          <a:xfrm>
            <a:off x="5638680" y="1905120"/>
            <a:ext cx="67896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4A7EBB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654" name="Google Shape;654;p66"/>
          <p:cNvSpPr/>
          <p:nvPr/>
        </p:nvSpPr>
        <p:spPr>
          <a:xfrm>
            <a:off x="5638680" y="1905120"/>
            <a:ext cx="360" cy="6840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4A7EBB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655" name="Google Shape;655;p66"/>
          <p:cNvSpPr/>
          <p:nvPr/>
        </p:nvSpPr>
        <p:spPr>
          <a:xfrm>
            <a:off x="6308280" y="1676520"/>
            <a:ext cx="4446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baseline="-2500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66"/>
          <p:cNvSpPr/>
          <p:nvPr/>
        </p:nvSpPr>
        <p:spPr>
          <a:xfrm>
            <a:off x="5320440" y="2514600"/>
            <a:ext cx="444600" cy="365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baseline="-2500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66"/>
          <p:cNvSpPr/>
          <p:nvPr/>
        </p:nvSpPr>
        <p:spPr>
          <a:xfrm>
            <a:off x="5419440" y="2743200"/>
            <a:ext cx="1742040" cy="365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(c</a:t>
            </a:r>
            <a:r>
              <a:rPr b="0" baseline="-2500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c</a:t>
            </a:r>
            <a:r>
              <a:rPr b="0" baseline="-2500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1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66"/>
          <p:cNvSpPr/>
          <p:nvPr/>
        </p:nvSpPr>
        <p:spPr>
          <a:xfrm>
            <a:off x="2362320" y="5317200"/>
            <a:ext cx="3946320" cy="1474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 x/s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+ c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 y/s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+ c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66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67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67"/>
          <p:cNvSpPr/>
          <p:nvPr/>
        </p:nvSpPr>
        <p:spPr>
          <a:xfrm>
            <a:off x="457200" y="1066680"/>
            <a:ext cx="4798800" cy="5057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star is located at pixel (r,c)=(100,200) in a telescope image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is the 3D unit vector pointing at the star?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Assume: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 is 1000x1000 pixels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Optical center is in the center of the pixel image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CCD plane is 10 mm x 10 mm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Focal length is 1 m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6" name="Google Shape;666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38960" y="762120"/>
            <a:ext cx="3146040" cy="2839680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67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67"/>
          <p:cNvSpPr/>
          <p:nvPr/>
        </p:nvSpPr>
        <p:spPr>
          <a:xfrm>
            <a:off x="5715000" y="609480"/>
            <a:ext cx="76032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669" name="Google Shape;669;p67"/>
          <p:cNvSpPr/>
          <p:nvPr/>
        </p:nvSpPr>
        <p:spPr>
          <a:xfrm>
            <a:off x="5257800" y="914400"/>
            <a:ext cx="360" cy="6840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670" name="Google Shape;670;p67"/>
          <p:cNvSpPr/>
          <p:nvPr/>
        </p:nvSpPr>
        <p:spPr>
          <a:xfrm>
            <a:off x="5791320" y="228600"/>
            <a:ext cx="1141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columns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67"/>
          <p:cNvSpPr/>
          <p:nvPr/>
        </p:nvSpPr>
        <p:spPr>
          <a:xfrm>
            <a:off x="4776840" y="1620720"/>
            <a:ext cx="7603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rows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67"/>
          <p:cNvSpPr/>
          <p:nvPr/>
        </p:nvSpPr>
        <p:spPr>
          <a:xfrm>
            <a:off x="6185600" y="918525"/>
            <a:ext cx="303000" cy="303000"/>
          </a:xfrm>
          <a:prstGeom prst="ellipse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67"/>
          <p:cNvSpPr/>
          <p:nvPr/>
        </p:nvSpPr>
        <p:spPr>
          <a:xfrm>
            <a:off x="7745875" y="1598400"/>
            <a:ext cx="153000" cy="153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68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68"/>
          <p:cNvSpPr/>
          <p:nvPr/>
        </p:nvSpPr>
        <p:spPr>
          <a:xfrm>
            <a:off x="457200" y="1066680"/>
            <a:ext cx="4798800" cy="5057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star is located at pixel (r,c)=(100,200) in a telescope image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is the 3D unit vector pointing at the star?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Assume: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 is 1000x1000 pixels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Optical center is in the center of the pixel image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CCD plane is 10 mm x 10 mm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Focal length is 1 m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0" name="Google Shape;680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38960" y="762120"/>
            <a:ext cx="3146040" cy="2839680"/>
          </a:xfrm>
          <a:prstGeom prst="rect">
            <a:avLst/>
          </a:prstGeom>
          <a:noFill/>
          <a:ln>
            <a:noFill/>
          </a:ln>
        </p:spPr>
      </p:pic>
      <p:sp>
        <p:nvSpPr>
          <p:cNvPr id="681" name="Google Shape;681;p68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68"/>
          <p:cNvSpPr/>
          <p:nvPr/>
        </p:nvSpPr>
        <p:spPr>
          <a:xfrm>
            <a:off x="5715000" y="609480"/>
            <a:ext cx="76032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683" name="Google Shape;683;p68"/>
          <p:cNvSpPr/>
          <p:nvPr/>
        </p:nvSpPr>
        <p:spPr>
          <a:xfrm>
            <a:off x="5257800" y="914400"/>
            <a:ext cx="360" cy="6840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stealth"/>
          </a:ln>
        </p:spPr>
      </p:sp>
      <p:sp>
        <p:nvSpPr>
          <p:cNvPr id="684" name="Google Shape;684;p68"/>
          <p:cNvSpPr/>
          <p:nvPr/>
        </p:nvSpPr>
        <p:spPr>
          <a:xfrm>
            <a:off x="5791320" y="228600"/>
            <a:ext cx="11412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columns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68"/>
          <p:cNvSpPr/>
          <p:nvPr/>
        </p:nvSpPr>
        <p:spPr>
          <a:xfrm>
            <a:off x="4776840" y="1620720"/>
            <a:ext cx="7603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rows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68"/>
          <p:cNvSpPr/>
          <p:nvPr/>
        </p:nvSpPr>
        <p:spPr>
          <a:xfrm>
            <a:off x="5317200" y="3737520"/>
            <a:ext cx="3748320" cy="1707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Pixel spacing s</a:t>
            </a:r>
            <a:r>
              <a:rPr b="0" baseline="-2500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10mm/1000 px = .01mm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 =   x 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y 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f</a:t>
            </a:r>
            <a:r>
              <a:rPr b="0" baseline="3000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b="0" baseline="3000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  (200-500)(.01)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(100-500)(.01)  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1000                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68"/>
          <p:cNvSpPr/>
          <p:nvPr/>
        </p:nvSpPr>
        <p:spPr>
          <a:xfrm>
            <a:off x="5797800" y="4098240"/>
            <a:ext cx="239400" cy="7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sz="4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68"/>
          <p:cNvSpPr/>
          <p:nvPr/>
        </p:nvSpPr>
        <p:spPr>
          <a:xfrm>
            <a:off x="6806520" y="4674240"/>
            <a:ext cx="239400" cy="7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sz="4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68"/>
          <p:cNvSpPr/>
          <p:nvPr/>
        </p:nvSpPr>
        <p:spPr>
          <a:xfrm>
            <a:off x="5511240" y="4674240"/>
            <a:ext cx="239400" cy="7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endParaRPr b="0" sz="4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68"/>
          <p:cNvSpPr/>
          <p:nvPr/>
        </p:nvSpPr>
        <p:spPr>
          <a:xfrm>
            <a:off x="5528160" y="4098240"/>
            <a:ext cx="239400" cy="7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endParaRPr b="0" sz="4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68"/>
          <p:cNvSpPr/>
          <p:nvPr/>
        </p:nvSpPr>
        <p:spPr>
          <a:xfrm>
            <a:off x="7745875" y="1598400"/>
            <a:ext cx="153000" cy="153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68"/>
          <p:cNvSpPr/>
          <p:nvPr/>
        </p:nvSpPr>
        <p:spPr>
          <a:xfrm>
            <a:off x="6185600" y="918525"/>
            <a:ext cx="303000" cy="303000"/>
          </a:xfrm>
          <a:prstGeom prst="ellipse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2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Intensity Image Sensors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42"/>
          <p:cNvSpPr/>
          <p:nvPr/>
        </p:nvSpPr>
        <p:spPr>
          <a:xfrm>
            <a:off x="457200" y="1282680"/>
            <a:ext cx="7910280" cy="4735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Basic elements of an imaging device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Aperture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6800" lvl="2" marL="1143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 opening (or “pupil”) to limit amount of light, and angle of incoming light rays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Optical system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6800" lvl="2" marL="1143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Lenses - purpose is to focus light from a scene point to a single image point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Imaging photosensitive surface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6800" lvl="2" marL="1143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Film or sensors, usually a plane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42"/>
          <p:cNvSpPr/>
          <p:nvPr/>
        </p:nvSpPr>
        <p:spPr>
          <a:xfrm>
            <a:off x="6946920" y="5581800"/>
            <a:ext cx="181440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Optical axis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42"/>
          <p:cNvSpPr/>
          <p:nvPr/>
        </p:nvSpPr>
        <p:spPr>
          <a:xfrm>
            <a:off x="2070000" y="4495680"/>
            <a:ext cx="455400" cy="1827000"/>
          </a:xfrm>
          <a:custGeom>
            <a:rect b="b" l="l" r="r" t="t"/>
            <a:pathLst>
              <a:path extrusionOk="0" h="1152" w="288">
                <a:moveTo>
                  <a:pt x="0" y="432"/>
                </a:moveTo>
                <a:lnTo>
                  <a:pt x="0" y="1152"/>
                </a:lnTo>
                <a:lnTo>
                  <a:pt x="288" y="720"/>
                </a:lnTo>
                <a:lnTo>
                  <a:pt x="288" y="0"/>
                </a:lnTo>
                <a:lnTo>
                  <a:pt x="0" y="432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42"/>
          <p:cNvSpPr/>
          <p:nvPr/>
        </p:nvSpPr>
        <p:spPr>
          <a:xfrm>
            <a:off x="3327480" y="5029200"/>
            <a:ext cx="226800" cy="70308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42"/>
          <p:cNvSpPr/>
          <p:nvPr/>
        </p:nvSpPr>
        <p:spPr>
          <a:xfrm>
            <a:off x="3365640" y="5029200"/>
            <a:ext cx="226800" cy="70308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42"/>
          <p:cNvSpPr/>
          <p:nvPr/>
        </p:nvSpPr>
        <p:spPr>
          <a:xfrm>
            <a:off x="4508640" y="4495680"/>
            <a:ext cx="455400" cy="1827000"/>
          </a:xfrm>
          <a:custGeom>
            <a:rect b="b" l="l" r="r" t="t"/>
            <a:pathLst>
              <a:path extrusionOk="0" h="1152" w="288">
                <a:moveTo>
                  <a:pt x="0" y="432"/>
                </a:moveTo>
                <a:lnTo>
                  <a:pt x="0" y="1152"/>
                </a:lnTo>
                <a:lnTo>
                  <a:pt x="288" y="720"/>
                </a:lnTo>
                <a:lnTo>
                  <a:pt x="288" y="0"/>
                </a:lnTo>
                <a:lnTo>
                  <a:pt x="0" y="432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42"/>
          <p:cNvSpPr/>
          <p:nvPr/>
        </p:nvSpPr>
        <p:spPr>
          <a:xfrm>
            <a:off x="4659480" y="5181480"/>
            <a:ext cx="152280" cy="47448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2" name="Google Shape;192;p42"/>
          <p:cNvCxnSpPr/>
          <p:nvPr/>
        </p:nvCxnSpPr>
        <p:spPr>
          <a:xfrm>
            <a:off x="2298600" y="5410080"/>
            <a:ext cx="102852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193" name="Google Shape;193;p42"/>
          <p:cNvCxnSpPr/>
          <p:nvPr/>
        </p:nvCxnSpPr>
        <p:spPr>
          <a:xfrm>
            <a:off x="3479760" y="5410080"/>
            <a:ext cx="102852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194" name="Google Shape;194;p42"/>
          <p:cNvCxnSpPr/>
          <p:nvPr/>
        </p:nvCxnSpPr>
        <p:spPr>
          <a:xfrm>
            <a:off x="4736880" y="5410080"/>
            <a:ext cx="1028880" cy="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sp>
        <p:nvSpPr>
          <p:cNvPr id="195" name="Google Shape;195;p42"/>
          <p:cNvSpPr/>
          <p:nvPr/>
        </p:nvSpPr>
        <p:spPr>
          <a:xfrm>
            <a:off x="1320840" y="5734080"/>
            <a:ext cx="1128600" cy="515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 plane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42"/>
          <p:cNvSpPr/>
          <p:nvPr/>
        </p:nvSpPr>
        <p:spPr>
          <a:xfrm>
            <a:off x="2914560" y="5773680"/>
            <a:ext cx="1128600" cy="515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Optical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42"/>
          <p:cNvSpPr/>
          <p:nvPr/>
        </p:nvSpPr>
        <p:spPr>
          <a:xfrm>
            <a:off x="4813200" y="5807160"/>
            <a:ext cx="1128600" cy="302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aperture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42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69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Note on focal length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69"/>
          <p:cNvSpPr/>
          <p:nvPr/>
        </p:nvSpPr>
        <p:spPr>
          <a:xfrm>
            <a:off x="457200" y="1219320"/>
            <a:ext cx="8227800" cy="4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Recall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= (x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–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= (y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–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baseline="-25000" sz="18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-25000" sz="1800">
              <a:latin typeface="Calibri"/>
              <a:ea typeface="Calibri"/>
              <a:cs typeface="Calibri"/>
              <a:sym typeface="Calibri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x/s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y/s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baseline="-25000" sz="18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-25000" sz="1800">
              <a:latin typeface="Calibri"/>
              <a:ea typeface="Calibri"/>
              <a:cs typeface="Calibri"/>
              <a:sym typeface="Calibri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= f X/Z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= f Y/Z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9" name="Google Shape;699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9880" y="5784480"/>
            <a:ext cx="24480" cy="17280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69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70"/>
          <p:cNvSpPr/>
          <p:nvPr/>
        </p:nvSpPr>
        <p:spPr>
          <a:xfrm>
            <a:off x="457200" y="274680"/>
            <a:ext cx="8227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Note on focal length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70"/>
          <p:cNvSpPr/>
          <p:nvPr/>
        </p:nvSpPr>
        <p:spPr>
          <a:xfrm>
            <a:off x="457200" y="1219320"/>
            <a:ext cx="8227800" cy="4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Recall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= (x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–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= (y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–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baseline="-25000" sz="18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-25000" sz="1800">
              <a:latin typeface="Calibri"/>
              <a:ea typeface="Calibri"/>
              <a:cs typeface="Calibri"/>
              <a:sym typeface="Calibri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x/s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y/s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baseline="-25000" sz="18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-25000" sz="1800">
              <a:latin typeface="Calibri"/>
              <a:ea typeface="Calibri"/>
              <a:cs typeface="Calibri"/>
              <a:sym typeface="Calibri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= f X/Z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= f Y/Z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(f / 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X/Z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(f / 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Y/Z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7" name="Google Shape;707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9880" y="5784480"/>
            <a:ext cx="24481" cy="17281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70"/>
          <p:cNvSpPr/>
          <p:nvPr/>
        </p:nvSpPr>
        <p:spPr>
          <a:xfrm>
            <a:off x="6553080" y="6356520"/>
            <a:ext cx="213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71"/>
          <p:cNvSpPr/>
          <p:nvPr/>
        </p:nvSpPr>
        <p:spPr>
          <a:xfrm>
            <a:off x="457200" y="274680"/>
            <a:ext cx="8227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Note on focal length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71"/>
          <p:cNvSpPr/>
          <p:nvPr/>
        </p:nvSpPr>
        <p:spPr>
          <a:xfrm>
            <a:off x="457200" y="1219320"/>
            <a:ext cx="8227800" cy="4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Recall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= (x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–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= (y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–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baseline="-25000" sz="18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-25000" sz="1800">
              <a:latin typeface="Calibri"/>
              <a:ea typeface="Calibri"/>
              <a:cs typeface="Calibri"/>
              <a:sym typeface="Calibri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x/s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y/s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baseline="-25000" sz="18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-25000" sz="1800">
              <a:latin typeface="Calibri"/>
              <a:ea typeface="Calibri"/>
              <a:cs typeface="Calibri"/>
              <a:sym typeface="Calibri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 = f X/Z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 = f Y/Z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(f / 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X/Z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(f / s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Y/Z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c</a:t>
            </a:r>
            <a:r>
              <a:rPr b="0" baseline="-2500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71"/>
          <p:cNvSpPr/>
          <p:nvPr/>
        </p:nvSpPr>
        <p:spPr>
          <a:xfrm>
            <a:off x="3697200" y="1219320"/>
            <a:ext cx="5353800" cy="4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All we really need is 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(f / s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= (f / s</a:t>
            </a:r>
            <a:r>
              <a:rPr b="0" baseline="-2500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 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don’t need to know the actual values of f and s</a:t>
            </a:r>
            <a:r>
              <a:rPr b="0" baseline="-2500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,s</a:t>
            </a:r>
            <a:r>
              <a:rPr b="0" baseline="-2500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; just their ratios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can alternatively express focal length in units of pixels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6" name="Google Shape;716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9880" y="5784480"/>
            <a:ext cx="24481" cy="17281"/>
          </a:xfrm>
          <a:prstGeom prst="rect">
            <a:avLst/>
          </a:prstGeom>
          <a:noFill/>
          <a:ln>
            <a:noFill/>
          </a:ln>
        </p:spPr>
      </p:pic>
      <p:sp>
        <p:nvSpPr>
          <p:cNvPr id="717" name="Google Shape;717;p71"/>
          <p:cNvSpPr/>
          <p:nvPr/>
        </p:nvSpPr>
        <p:spPr>
          <a:xfrm>
            <a:off x="6553080" y="6356520"/>
            <a:ext cx="213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2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72"/>
          <p:cNvSpPr/>
          <p:nvPr/>
        </p:nvSpPr>
        <p:spPr>
          <a:xfrm>
            <a:off x="457200" y="1219320"/>
            <a:ext cx="8227800" cy="4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camera observes a rectangle 1m away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–"/>
            </a:pP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rectangle is known to be 20cm x 10cm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–"/>
            </a:pPr>
            <a:r>
              <a:rPr b="0" i="0" lang="en-US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 the image, the rectangle measures 200 x 90 pixels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Focal length in x, focal length in y (pixels)?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If image size is 640x480 pixels, what is field of view (horiz, vert)?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72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73"/>
          <p:cNvSpPr/>
          <p:nvPr/>
        </p:nvSpPr>
        <p:spPr>
          <a:xfrm>
            <a:off x="983520" y="1457280"/>
            <a:ext cx="7080840" cy="2808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SUMMARY: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b="0" lang="en-US" sz="4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CAMERA PARAMETERS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b="0" lang="en-US" sz="4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b="0" lang="en-US" sz="4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COORDINATE FRAMES</a:t>
            </a:r>
            <a:endParaRPr b="0" sz="4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74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Camera Parameters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74"/>
          <p:cNvSpPr/>
          <p:nvPr/>
        </p:nvSpPr>
        <p:spPr>
          <a:xfrm>
            <a:off x="457200" y="1219320"/>
            <a:ext cx="8227800" cy="4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Intrinsic parameters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Those parameters needed to relate an image point (in pixels) to a direction in the camera frame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r>
              <a:rPr b="0" baseline="-2500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f</a:t>
            </a:r>
            <a:r>
              <a:rPr b="0" baseline="-2500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c</a:t>
            </a:r>
            <a:r>
              <a:rPr b="0" baseline="-2500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c</a:t>
            </a:r>
            <a:r>
              <a:rPr b="0" baseline="-2500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Also lens distortion parameters (will discuss later)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90000"/>
              </a:lnSpc>
              <a:spcBef>
                <a:spcPts val="561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Extrinsic parameters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9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Define the position and orientation (pose) of the camera in the world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74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75"/>
          <p:cNvSpPr/>
          <p:nvPr/>
        </p:nvSpPr>
        <p:spPr>
          <a:xfrm>
            <a:off x="957240" y="3363840"/>
            <a:ext cx="7454520" cy="5559120"/>
          </a:xfrm>
          <a:custGeom>
            <a:rect b="b" l="l" r="r" t="t"/>
            <a:pathLst>
              <a:path extrusionOk="0" h="21600" w="21600">
                <a:moveTo>
                  <a:pt x="5400" y="10800"/>
                </a:moveTo>
                <a:cubicBezTo>
                  <a:pt x="5400" y="7817"/>
                  <a:pt x="7817" y="5400"/>
                  <a:pt x="10800" y="5400"/>
                </a:cubicBezTo>
                <a:cubicBezTo>
                  <a:pt x="13782" y="5399"/>
                  <a:pt x="16199" y="7817"/>
                  <a:pt x="16200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7C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75"/>
          <p:cNvSpPr/>
          <p:nvPr/>
        </p:nvSpPr>
        <p:spPr>
          <a:xfrm>
            <a:off x="4178160" y="3786120"/>
            <a:ext cx="755280" cy="525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75"/>
          <p:cNvSpPr/>
          <p:nvPr/>
        </p:nvSpPr>
        <p:spPr>
          <a:xfrm rot="-1041600">
            <a:off x="6460920" y="3728520"/>
            <a:ext cx="898200" cy="828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75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Frames of Reference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5" name="Google Shape;745;p75"/>
          <p:cNvCxnSpPr/>
          <p:nvPr/>
        </p:nvCxnSpPr>
        <p:spPr>
          <a:xfrm>
            <a:off x="7584840" y="5649840"/>
            <a:ext cx="533520" cy="36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46" name="Google Shape;746;p75"/>
          <p:cNvCxnSpPr/>
          <p:nvPr/>
        </p:nvCxnSpPr>
        <p:spPr>
          <a:xfrm flipH="1" rot="10800000">
            <a:off x="7606440" y="5123520"/>
            <a:ext cx="360" cy="53352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47" name="Google Shape;747;p75"/>
          <p:cNvCxnSpPr/>
          <p:nvPr/>
        </p:nvCxnSpPr>
        <p:spPr>
          <a:xfrm flipH="1" rot="10800000">
            <a:off x="7600680" y="5421240"/>
            <a:ext cx="250920" cy="24444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48" name="Google Shape;748;p75"/>
          <p:cNvSpPr/>
          <p:nvPr/>
        </p:nvSpPr>
        <p:spPr>
          <a:xfrm>
            <a:off x="7259760" y="5778360"/>
            <a:ext cx="1125360" cy="3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{World}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9" name="Google Shape;749;p75"/>
          <p:cNvCxnSpPr/>
          <p:nvPr/>
        </p:nvCxnSpPr>
        <p:spPr>
          <a:xfrm flipH="1" rot="10800000">
            <a:off x="6598080" y="4540320"/>
            <a:ext cx="517320" cy="12996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0" name="Google Shape;750;p75"/>
          <p:cNvCxnSpPr/>
          <p:nvPr/>
        </p:nvCxnSpPr>
        <p:spPr>
          <a:xfrm rot="10800000">
            <a:off x="6490440" y="4154760"/>
            <a:ext cx="129960" cy="51732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1" name="Google Shape;751;p75"/>
          <p:cNvCxnSpPr/>
          <p:nvPr/>
        </p:nvCxnSpPr>
        <p:spPr>
          <a:xfrm flipH="1" rot="10800000">
            <a:off x="6617160" y="4383720"/>
            <a:ext cx="183600" cy="29808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2" name="Google Shape;752;p75"/>
          <p:cNvCxnSpPr/>
          <p:nvPr/>
        </p:nvCxnSpPr>
        <p:spPr>
          <a:xfrm>
            <a:off x="4983120" y="3957480"/>
            <a:ext cx="533160" cy="36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3" name="Google Shape;753;p75"/>
          <p:cNvCxnSpPr/>
          <p:nvPr/>
        </p:nvCxnSpPr>
        <p:spPr>
          <a:xfrm>
            <a:off x="5005080" y="3962160"/>
            <a:ext cx="360" cy="53352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4" name="Google Shape;754;p75"/>
          <p:cNvCxnSpPr/>
          <p:nvPr/>
        </p:nvCxnSpPr>
        <p:spPr>
          <a:xfrm flipH="1">
            <a:off x="4778280" y="3946320"/>
            <a:ext cx="250920" cy="24444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55" name="Google Shape;755;p75"/>
          <p:cNvSpPr/>
          <p:nvPr/>
        </p:nvSpPr>
        <p:spPr>
          <a:xfrm>
            <a:off x="6235560" y="4678200"/>
            <a:ext cx="1125360" cy="63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{Model}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75"/>
          <p:cNvSpPr/>
          <p:nvPr/>
        </p:nvSpPr>
        <p:spPr>
          <a:xfrm>
            <a:off x="5029200" y="3962520"/>
            <a:ext cx="1355400" cy="63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{Camera}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75"/>
          <p:cNvSpPr/>
          <p:nvPr/>
        </p:nvSpPr>
        <p:spPr>
          <a:xfrm>
            <a:off x="3284640" y="3067200"/>
            <a:ext cx="577800" cy="1674720"/>
          </a:xfrm>
          <a:custGeom>
            <a:rect b="b" l="l" r="r" t="t"/>
            <a:pathLst>
              <a:path extrusionOk="0" h="1056" w="365">
                <a:moveTo>
                  <a:pt x="10" y="710"/>
                </a:moveTo>
                <a:lnTo>
                  <a:pt x="10" y="1056"/>
                </a:lnTo>
                <a:lnTo>
                  <a:pt x="365" y="700"/>
                </a:lnTo>
                <a:lnTo>
                  <a:pt x="365" y="0"/>
                </a:lnTo>
                <a:lnTo>
                  <a:pt x="0" y="364"/>
                </a:lnTo>
                <a:lnTo>
                  <a:pt x="10" y="710"/>
                </a:lnTo>
                <a:close/>
              </a:path>
            </a:pathLst>
          </a:custGeom>
          <a:solidFill>
            <a:srgbClr val="C2D59B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758" name="Google Shape;758;p75"/>
          <p:cNvCxnSpPr/>
          <p:nvPr/>
        </p:nvCxnSpPr>
        <p:spPr>
          <a:xfrm>
            <a:off x="3619440" y="3886200"/>
            <a:ext cx="360" cy="53316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9" name="Google Shape;759;p75"/>
          <p:cNvCxnSpPr/>
          <p:nvPr/>
        </p:nvCxnSpPr>
        <p:spPr>
          <a:xfrm flipH="1" rot="10800000">
            <a:off x="3612960" y="3662280"/>
            <a:ext cx="250920" cy="24444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60" name="Google Shape;760;p75"/>
          <p:cNvSpPr/>
          <p:nvPr/>
        </p:nvSpPr>
        <p:spPr>
          <a:xfrm>
            <a:off x="3184560" y="4743360"/>
            <a:ext cx="991800" cy="1734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 plane or “real image”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75"/>
          <p:cNvSpPr/>
          <p:nvPr/>
        </p:nvSpPr>
        <p:spPr>
          <a:xfrm>
            <a:off x="1165320" y="4172040"/>
            <a:ext cx="1415880" cy="1415880"/>
          </a:xfrm>
          <a:prstGeom prst="rect">
            <a:avLst/>
          </a:prstGeom>
          <a:solidFill>
            <a:srgbClr val="99CCFF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2" name="Google Shape;762;p75"/>
          <p:cNvCxnSpPr/>
          <p:nvPr/>
        </p:nvCxnSpPr>
        <p:spPr>
          <a:xfrm>
            <a:off x="1164960" y="4155840"/>
            <a:ext cx="533520" cy="36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63" name="Google Shape;763;p75"/>
          <p:cNvCxnSpPr/>
          <p:nvPr/>
        </p:nvCxnSpPr>
        <p:spPr>
          <a:xfrm>
            <a:off x="1171440" y="4152600"/>
            <a:ext cx="360" cy="533520"/>
          </a:xfrm>
          <a:prstGeom prst="straightConnector1">
            <a:avLst/>
          </a:prstGeom>
          <a:noFill/>
          <a:ln cap="flat" cmpd="sng" w="381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64" name="Google Shape;764;p75"/>
          <p:cNvSpPr/>
          <p:nvPr/>
        </p:nvSpPr>
        <p:spPr>
          <a:xfrm>
            <a:off x="1008000" y="5665680"/>
            <a:ext cx="1715760" cy="911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Frame buffer or “pixel image”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65" name="Google Shape;765;p75"/>
          <p:cNvCxnSpPr/>
          <p:nvPr/>
        </p:nvCxnSpPr>
        <p:spPr>
          <a:xfrm>
            <a:off x="3863880" y="3066840"/>
            <a:ext cx="927000" cy="7383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766" name="Google Shape;766;p75"/>
          <p:cNvCxnSpPr/>
          <p:nvPr/>
        </p:nvCxnSpPr>
        <p:spPr>
          <a:xfrm flipH="1" rot="10800000">
            <a:off x="3284280" y="4151160"/>
            <a:ext cx="1506600" cy="53496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767" name="Google Shape;767;p75"/>
          <p:cNvCxnSpPr/>
          <p:nvPr/>
        </p:nvCxnSpPr>
        <p:spPr>
          <a:xfrm flipH="1">
            <a:off x="2725560" y="4398840"/>
            <a:ext cx="411120" cy="360"/>
          </a:xfrm>
          <a:prstGeom prst="straightConnector1">
            <a:avLst/>
          </a:prstGeom>
          <a:noFill/>
          <a:ln cap="flat" cmpd="sng" w="572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68" name="Google Shape;768;p75"/>
          <p:cNvSpPr/>
          <p:nvPr/>
        </p:nvSpPr>
        <p:spPr>
          <a:xfrm>
            <a:off x="457200" y="1219320"/>
            <a:ext cx="8227800" cy="4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 frames are 2D; others are 3D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lang="en-US" sz="2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“pose” (position and orientation) of a 3D rigid body has 6 degrees of freedom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75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3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Biological Vision – A Guide to Developing Computer Vision?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43"/>
          <p:cNvSpPr/>
          <p:nvPr/>
        </p:nvSpPr>
        <p:spPr>
          <a:xfrm>
            <a:off x="97425" y="1143125"/>
            <a:ext cx="4276500" cy="4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34930" lvl="0" marL="34308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</a:pPr>
            <a:r>
              <a:rPr b="0" i="0" lang="en-US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great deal of processing is done right in the retina</a:t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b="0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reduction of ~100 million receptors down to ~1 million optic nerve channels</a:t>
            </a:r>
            <a:br>
              <a:rPr b="0" i="0" lang="en-US" sz="1700" u="none" cap="none" strike="noStrike"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4930" lvl="0" marL="34308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</a:pPr>
            <a:r>
              <a:rPr b="0" i="0" lang="en-US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Unfortunately, it is pre-attentive</a:t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7690" lvl="1" marL="74304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–"/>
            </a:pPr>
            <a:r>
              <a:rPr b="0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Difficult to measure and study</a:t>
            </a:r>
            <a:r>
              <a:rPr b="0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detailed function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4930" lvl="0" marL="34308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</a:pPr>
            <a:r>
              <a:rPr b="0" i="0" lang="en-US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Further processing done in the visual cortex</a:t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769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–"/>
            </a:pPr>
            <a:r>
              <a:rPr b="0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Specialized detectors for motion, shape, color, binocular disparity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7690" lvl="1" marL="74304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–"/>
            </a:pPr>
            <a:r>
              <a:rPr b="0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Evidence for maps in the cortex in correspondence to the image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4930" lvl="0" marL="343080" marR="0" rtl="0" algn="l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</a:pPr>
            <a:r>
              <a:rPr b="0" i="0" lang="en-US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Still, it is an existence proof that it can be done, and well</a:t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p43"/>
          <p:cNvPicPr preferRelativeResize="0"/>
          <p:nvPr/>
        </p:nvPicPr>
        <p:blipFill rotWithShape="1">
          <a:blip r:embed="rId3">
            <a:alphaModFix/>
          </a:blip>
          <a:srcRect b="0" l="0" r="25219" t="0"/>
          <a:stretch/>
        </p:blipFill>
        <p:spPr>
          <a:xfrm>
            <a:off x="4284960" y="1066800"/>
            <a:ext cx="4781159" cy="533232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43"/>
          <p:cNvSpPr/>
          <p:nvPr/>
        </p:nvSpPr>
        <p:spPr>
          <a:xfrm>
            <a:off x="6309360" y="5643840"/>
            <a:ext cx="2756400" cy="15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Notes: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9560" lvl="0" marL="1713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•"/>
            </a:pPr>
            <a:r>
              <a:rPr b="0" i="0" lang="en-US" sz="105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Eyeball is about 20 mm in diameter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9560" lvl="0" marL="1713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•"/>
            </a:pPr>
            <a:r>
              <a:rPr b="0" i="0" lang="en-US" sz="105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Retina contains both rods and cones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9560" lvl="0" marL="1713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•"/>
            </a:pPr>
            <a:r>
              <a:rPr b="0" i="0" lang="en-US" sz="105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Fovea is about 1.5 mm in diameter, contains about 337,000 cones 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9560" lvl="0" marL="1713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•"/>
            </a:pPr>
            <a:r>
              <a:rPr b="0" i="0" lang="en-US" sz="105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Focal length about 17 mm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43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4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Digital Camera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44"/>
          <p:cNvSpPr/>
          <p:nvPr/>
        </p:nvSpPr>
        <p:spPr>
          <a:xfrm>
            <a:off x="457200" y="1341600"/>
            <a:ext cx="3304800" cy="4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 plane is a 2D array of sensor elements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CCD type (Charge coupled device)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281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Charge accumulates during exposure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281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Charges are transferred out to shift registers, digitized and read out sequentially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CMOS type (complementary metal oxide on silicon)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281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Light affects the conductivity (or gain) of each photodetector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281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Digitized and read out using a multiplexing scheme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Main design factors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281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Number and size of sensor elements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281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Chip size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4040" lvl="1" marL="743040" marR="0" rtl="0" algn="l">
              <a:lnSpc>
                <a:spcPct val="80000"/>
              </a:lnSpc>
              <a:spcBef>
                <a:spcPts val="281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ADC (analog to digital conversion) resolution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44"/>
          <p:cNvPicPr preferRelativeResize="0"/>
          <p:nvPr/>
        </p:nvPicPr>
        <p:blipFill rotWithShape="1">
          <a:blip r:embed="rId3">
            <a:alphaModFix/>
          </a:blip>
          <a:srcRect b="0" l="5912" r="18269" t="0"/>
          <a:stretch/>
        </p:blipFill>
        <p:spPr>
          <a:xfrm>
            <a:off x="3763800" y="1295280"/>
            <a:ext cx="4845240" cy="403668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4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5"/>
          <p:cNvSpPr/>
          <p:nvPr/>
        </p:nvSpPr>
        <p:spPr>
          <a:xfrm>
            <a:off x="457200" y="274680"/>
            <a:ext cx="8227800" cy="714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Pinhole Camera Model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45"/>
          <p:cNvSpPr/>
          <p:nvPr/>
        </p:nvSpPr>
        <p:spPr>
          <a:xfrm>
            <a:off x="457200" y="1600200"/>
            <a:ext cx="4760640" cy="4524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128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good lens can be modeled by a pinhole camera; ie., each ray from the scene passes undeflected to the image plane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Simple equations describe projection of a scene point onto the image plane (“perspective projection”)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280" lvl="0" marL="34308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will use the pinhole camera model exclusively, except for a little later in the course where we model lens distortion in real cameras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2" name="Google Shape;22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2280" y="1447920"/>
            <a:ext cx="3274920" cy="2235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38920" y="3962520"/>
            <a:ext cx="2508840" cy="156024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5"/>
          <p:cNvSpPr/>
          <p:nvPr/>
        </p:nvSpPr>
        <p:spPr>
          <a:xfrm>
            <a:off x="5932080" y="5638680"/>
            <a:ext cx="25128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pinhole camera (“camera obscura”) was used by Renaissance painters to help them understand perspective projection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5"/>
          <p:cNvSpPr/>
          <p:nvPr/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" y="-146880"/>
            <a:ext cx="9160920" cy="706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520" y="878400"/>
            <a:ext cx="9142560" cy="514188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7"/>
          <p:cNvSpPr/>
          <p:nvPr/>
        </p:nvSpPr>
        <p:spPr>
          <a:xfrm>
            <a:off x="640080" y="274320"/>
            <a:ext cx="3070800" cy="342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Photo Cred: Karl Samuelsen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8"/>
          <p:cNvSpPr/>
          <p:nvPr/>
        </p:nvSpPr>
        <p:spPr>
          <a:xfrm>
            <a:off x="457200" y="274680"/>
            <a:ext cx="8227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Perspective Projection Equations</a:t>
            </a:r>
            <a:endParaRPr b="0" sz="3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2" name="Google Shape;242;p48"/>
          <p:cNvCxnSpPr/>
          <p:nvPr/>
        </p:nvCxnSpPr>
        <p:spPr>
          <a:xfrm>
            <a:off x="1447560" y="3276360"/>
            <a:ext cx="6172200" cy="30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243" name="Google Shape;243;p48"/>
          <p:cNvCxnSpPr/>
          <p:nvPr/>
        </p:nvCxnSpPr>
        <p:spPr>
          <a:xfrm>
            <a:off x="1409400" y="3276360"/>
            <a:ext cx="571800" cy="3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4" name="Google Shape;244;p48"/>
          <p:cNvCxnSpPr/>
          <p:nvPr/>
        </p:nvCxnSpPr>
        <p:spPr>
          <a:xfrm flipH="1" rot="10800000">
            <a:off x="1409400" y="2666760"/>
            <a:ext cx="300" cy="609600"/>
          </a:xfrm>
          <a:prstGeom prst="straightConnector1">
            <a:avLst/>
          </a:prstGeom>
          <a:noFill/>
          <a:ln cap="flat" cmpd="sng" w="284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5" name="Google Shape;245;p48"/>
          <p:cNvCxnSpPr>
            <a:stCxn id="246" idx="1"/>
          </p:cNvCxnSpPr>
          <p:nvPr/>
        </p:nvCxnSpPr>
        <p:spPr>
          <a:xfrm flipH="1" rot="10800000">
            <a:off x="1344336" y="2361756"/>
            <a:ext cx="5475300" cy="88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7" name="Google Shape;247;p48"/>
          <p:cNvSpPr/>
          <p:nvPr/>
        </p:nvSpPr>
        <p:spPr>
          <a:xfrm>
            <a:off x="1104840" y="266688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48"/>
          <p:cNvSpPr/>
          <p:nvPr/>
        </p:nvSpPr>
        <p:spPr>
          <a:xfrm>
            <a:off x="1714680" y="3290760"/>
            <a:ext cx="607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48"/>
          <p:cNvSpPr/>
          <p:nvPr/>
        </p:nvSpPr>
        <p:spPr>
          <a:xfrm>
            <a:off x="6819840" y="228600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48"/>
          <p:cNvSpPr/>
          <p:nvPr/>
        </p:nvSpPr>
        <p:spPr>
          <a:xfrm>
            <a:off x="1333440" y="3238560"/>
            <a:ext cx="74400" cy="74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48"/>
          <p:cNvSpPr/>
          <p:nvPr/>
        </p:nvSpPr>
        <p:spPr>
          <a:xfrm>
            <a:off x="6972480" y="2133720"/>
            <a:ext cx="11412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b="0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(X,Y,Z)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48"/>
          <p:cNvSpPr/>
          <p:nvPr/>
        </p:nvSpPr>
        <p:spPr>
          <a:xfrm>
            <a:off x="6553080" y="6356520"/>
            <a:ext cx="21318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48"/>
          <p:cNvSpPr/>
          <p:nvPr/>
        </p:nvSpPr>
        <p:spPr>
          <a:xfrm>
            <a:off x="4114800" y="3657600"/>
            <a:ext cx="46626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World Coordinates P(X,Y,Z) and focal length f, how do we calculate camera coordinates p(x,y)?</a:t>
            </a:r>
            <a:endParaRPr b="1" sz="1800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